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xls" ContentType="application/vnd.ms-excel"/>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3"/>
  </p:notesMasterIdLst>
  <p:sldIdLst>
    <p:sldId id="433" r:id="rId2"/>
    <p:sldId id="464" r:id="rId3"/>
    <p:sldId id="408" r:id="rId4"/>
    <p:sldId id="449" r:id="rId5"/>
    <p:sldId id="434" r:id="rId6"/>
    <p:sldId id="435" r:id="rId7"/>
    <p:sldId id="448" r:id="rId8"/>
    <p:sldId id="443" r:id="rId9"/>
    <p:sldId id="442" r:id="rId10"/>
    <p:sldId id="451" r:id="rId11"/>
    <p:sldId id="444" r:id="rId12"/>
    <p:sldId id="445" r:id="rId13"/>
    <p:sldId id="456" r:id="rId14"/>
    <p:sldId id="450" r:id="rId15"/>
    <p:sldId id="468" r:id="rId16"/>
    <p:sldId id="459" r:id="rId17"/>
    <p:sldId id="460" r:id="rId18"/>
    <p:sldId id="446" r:id="rId19"/>
    <p:sldId id="455" r:id="rId20"/>
    <p:sldId id="457" r:id="rId21"/>
    <p:sldId id="458" r:id="rId22"/>
    <p:sldId id="461" r:id="rId23"/>
    <p:sldId id="438" r:id="rId24"/>
    <p:sldId id="452" r:id="rId25"/>
    <p:sldId id="439" r:id="rId26"/>
    <p:sldId id="440" r:id="rId27"/>
    <p:sldId id="462" r:id="rId28"/>
    <p:sldId id="465" r:id="rId29"/>
    <p:sldId id="466" r:id="rId30"/>
    <p:sldId id="467" r:id="rId31"/>
    <p:sldId id="340" r:id="rId3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a:srgbClr val="FF0000"/>
    <a:srgbClr val="FF7C80"/>
    <a:srgbClr val="CC9900"/>
    <a:srgbClr val="996600"/>
    <a:srgbClr val="FF6600"/>
    <a:srgbClr val="33CCCC"/>
    <a:srgbClr val="CC00FF"/>
    <a:srgbClr val="FF5050"/>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3" autoAdjust="0"/>
    <p:restoredTop sz="92948" autoAdjust="0"/>
  </p:normalViewPr>
  <p:slideViewPr>
    <p:cSldViewPr>
      <p:cViewPr varScale="1">
        <p:scale>
          <a:sx n="72" d="100"/>
          <a:sy n="72" d="100"/>
        </p:scale>
        <p:origin x="98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2AC6F902-0743-42E0-8254-86B9A7EB1042}" type="datetimeFigureOut">
              <a:rPr lang="zh-CN" altLang="en-US"/>
              <a:pPr>
                <a:defRPr/>
              </a:pPr>
              <a:t>2014/7/23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smtClean="0">
                <a:latin typeface="Calibri" pitchFamily="34" charset="0"/>
              </a:defRPr>
            </a:lvl1pPr>
          </a:lstStyle>
          <a:p>
            <a:pPr>
              <a:defRPr/>
            </a:pPr>
            <a:fld id="{8912D5E8-71D9-4CF7-A565-EB52E4809F79}" type="slidenum">
              <a:rPr lang="zh-CN" altLang="en-US"/>
              <a:pPr>
                <a:defRPr/>
              </a:pPr>
              <a:t>‹#›</a:t>
            </a:fld>
            <a:endParaRPr lang="zh-CN" altLang="en-US"/>
          </a:p>
        </p:txBody>
      </p:sp>
    </p:spTree>
    <p:extLst>
      <p:ext uri="{BB962C8B-B14F-4D97-AF65-F5344CB8AC3E}">
        <p14:creationId xmlns:p14="http://schemas.microsoft.com/office/powerpoint/2010/main" val="29027005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bwMode="auto">
          <a:noFill/>
          <a:ln>
            <a:solidFill>
              <a:srgbClr val="000000"/>
            </a:solidFill>
            <a:miter lim="800000"/>
            <a:headEnd/>
            <a:tailEnd/>
          </a:ln>
        </p:spPr>
      </p:sp>
      <p:sp>
        <p:nvSpPr>
          <p:cNvPr id="1638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16388" name="灯片编号占位符 3"/>
          <p:cNvSpPr>
            <a:spLocks noGrp="1"/>
          </p:cNvSpPr>
          <p:nvPr>
            <p:ph type="sldNum" sz="quarter" idx="5"/>
          </p:nvPr>
        </p:nvSpPr>
        <p:spPr bwMode="auto">
          <a:noFill/>
          <a:ln>
            <a:miter lim="800000"/>
            <a:headEnd/>
            <a:tailEnd/>
          </a:ln>
        </p:spPr>
        <p:txBody>
          <a:bodyPr/>
          <a:lstStyle/>
          <a:p>
            <a:fld id="{F886C9D6-0D7A-44C3-BBDF-A93834F03511}" type="slidenum">
              <a:rPr lang="zh-CN" altLang="en-US"/>
              <a:pPr/>
              <a:t>1</a:t>
            </a:fld>
            <a:endParaRPr lang="zh-CN" altLang="en-US"/>
          </a:p>
        </p:txBody>
      </p:sp>
    </p:spTree>
    <p:extLst>
      <p:ext uri="{BB962C8B-B14F-4D97-AF65-F5344CB8AC3E}">
        <p14:creationId xmlns:p14="http://schemas.microsoft.com/office/powerpoint/2010/main" val="3879886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10</a:t>
            </a:fld>
            <a:endParaRPr lang="zh-CN" altLang="en-US"/>
          </a:p>
        </p:txBody>
      </p:sp>
    </p:spTree>
    <p:extLst>
      <p:ext uri="{BB962C8B-B14F-4D97-AF65-F5344CB8AC3E}">
        <p14:creationId xmlns:p14="http://schemas.microsoft.com/office/powerpoint/2010/main" val="3035924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11</a:t>
            </a:fld>
            <a:endParaRPr lang="zh-CN" altLang="en-US"/>
          </a:p>
        </p:txBody>
      </p:sp>
    </p:spTree>
    <p:extLst>
      <p:ext uri="{BB962C8B-B14F-4D97-AF65-F5344CB8AC3E}">
        <p14:creationId xmlns:p14="http://schemas.microsoft.com/office/powerpoint/2010/main" val="647612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12</a:t>
            </a:fld>
            <a:endParaRPr lang="zh-CN" altLang="en-US"/>
          </a:p>
        </p:txBody>
      </p:sp>
    </p:spTree>
    <p:extLst>
      <p:ext uri="{BB962C8B-B14F-4D97-AF65-F5344CB8AC3E}">
        <p14:creationId xmlns:p14="http://schemas.microsoft.com/office/powerpoint/2010/main" val="3595004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bwMode="auto">
          <a:noFill/>
          <a:ln>
            <a:solidFill>
              <a:srgbClr val="000000"/>
            </a:solidFill>
            <a:miter lim="800000"/>
            <a:headEnd/>
            <a:tailEnd/>
          </a:ln>
        </p:spPr>
      </p:sp>
      <p:sp>
        <p:nvSpPr>
          <p:cNvPr id="21507"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日期占位符 3"/>
          <p:cNvSpPr>
            <a:spLocks noGrp="1"/>
          </p:cNvSpPr>
          <p:nvPr>
            <p:ph type="dt" sz="quarter" idx="1"/>
          </p:nvPr>
        </p:nvSpPr>
        <p:spPr/>
        <p:txBody>
          <a:bodyPr/>
          <a:lstStyle/>
          <a:p>
            <a:pPr>
              <a:defRPr/>
            </a:pPr>
            <a:fld id="{5FCC1C32-E376-4742-9005-0969759DDAEB}" type="datetime1">
              <a:rPr lang="zh-CN" altLang="en-US" smtClean="0"/>
              <a:pPr>
                <a:defRPr/>
              </a:pPr>
              <a:t>2014/7/23</a:t>
            </a:fld>
            <a:endParaRPr lang="en-US" altLang="zh-CN"/>
          </a:p>
        </p:txBody>
      </p:sp>
      <p:sp>
        <p:nvSpPr>
          <p:cNvPr id="21509" name="灯片编号占位符 4"/>
          <p:cNvSpPr>
            <a:spLocks noGrp="1"/>
          </p:cNvSpPr>
          <p:nvPr>
            <p:ph type="sldNum" sz="quarter" idx="5"/>
          </p:nvPr>
        </p:nvSpPr>
        <p:spPr bwMode="auto">
          <a:noFill/>
          <a:ln>
            <a:miter lim="800000"/>
            <a:headEnd/>
            <a:tailEnd/>
          </a:ln>
        </p:spPr>
        <p:txBody>
          <a:bodyPr/>
          <a:lstStyle/>
          <a:p>
            <a:fld id="{801BB8BD-1080-414C-95AB-23E4B0C1F7AE}" type="slidenum">
              <a:rPr lang="en-US" altLang="zh-CN"/>
              <a:pPr/>
              <a:t>13</a:t>
            </a:fld>
            <a:endParaRPr lang="en-US" altLang="zh-CN"/>
          </a:p>
        </p:txBody>
      </p:sp>
    </p:spTree>
    <p:extLst>
      <p:ext uri="{BB962C8B-B14F-4D97-AF65-F5344CB8AC3E}">
        <p14:creationId xmlns:p14="http://schemas.microsoft.com/office/powerpoint/2010/main" val="3172164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14</a:t>
            </a:fld>
            <a:endParaRPr lang="zh-CN" altLang="en-US"/>
          </a:p>
        </p:txBody>
      </p:sp>
    </p:spTree>
    <p:extLst>
      <p:ext uri="{BB962C8B-B14F-4D97-AF65-F5344CB8AC3E}">
        <p14:creationId xmlns:p14="http://schemas.microsoft.com/office/powerpoint/2010/main" val="496799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41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日期占位符 3"/>
          <p:cNvSpPr>
            <a:spLocks noGrp="1"/>
          </p:cNvSpPr>
          <p:nvPr>
            <p:ph type="dt" sz="quarter" idx="1"/>
          </p:nvPr>
        </p:nvSpPr>
        <p:spPr/>
        <p:txBody>
          <a:bodyPr/>
          <a:lstStyle/>
          <a:p>
            <a:pPr>
              <a:defRPr/>
            </a:pPr>
            <a:fld id="{5FCC1C32-E376-4742-9005-0969759DDAEB}" type="datetime1">
              <a:rPr lang="zh-CN" altLang="en-US" smtClean="0"/>
              <a:pPr>
                <a:defRPr/>
              </a:pPr>
              <a:t>2014/7/23</a:t>
            </a:fld>
            <a:endParaRPr lang="en-US" altLang="zh-CN"/>
          </a:p>
        </p:txBody>
      </p:sp>
      <p:sp>
        <p:nvSpPr>
          <p:cNvPr id="17413" name="灯片编号占位符 4"/>
          <p:cNvSpPr>
            <a:spLocks noGrp="1"/>
          </p:cNvSpPr>
          <p:nvPr>
            <p:ph type="sldNum" sz="quarter" idx="5"/>
          </p:nvPr>
        </p:nvSpPr>
        <p:spPr bwMode="auto">
          <a:noFill/>
          <a:ln>
            <a:miter lim="800000"/>
            <a:headEnd/>
            <a:tailEnd/>
          </a:ln>
        </p:spPr>
        <p:txBody>
          <a:bodyPr/>
          <a:lstStyle/>
          <a:p>
            <a:fld id="{4F114135-F76B-4F08-B053-0FF0A8F12702}" type="slidenum">
              <a:rPr lang="en-US" altLang="zh-CN"/>
              <a:pPr/>
              <a:t>15</a:t>
            </a:fld>
            <a:endParaRPr lang="en-US" altLang="zh-CN"/>
          </a:p>
        </p:txBody>
      </p:sp>
    </p:spTree>
    <p:extLst>
      <p:ext uri="{BB962C8B-B14F-4D97-AF65-F5344CB8AC3E}">
        <p14:creationId xmlns:p14="http://schemas.microsoft.com/office/powerpoint/2010/main" val="1746763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16</a:t>
            </a:fld>
            <a:endParaRPr lang="zh-CN" altLang="en-US"/>
          </a:p>
        </p:txBody>
      </p:sp>
    </p:spTree>
    <p:extLst>
      <p:ext uri="{BB962C8B-B14F-4D97-AF65-F5344CB8AC3E}">
        <p14:creationId xmlns:p14="http://schemas.microsoft.com/office/powerpoint/2010/main" val="6870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17</a:t>
            </a:fld>
            <a:endParaRPr lang="zh-CN" altLang="en-US"/>
          </a:p>
        </p:txBody>
      </p:sp>
    </p:spTree>
    <p:extLst>
      <p:ext uri="{BB962C8B-B14F-4D97-AF65-F5344CB8AC3E}">
        <p14:creationId xmlns:p14="http://schemas.microsoft.com/office/powerpoint/2010/main" val="6502094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18</a:t>
            </a:fld>
            <a:endParaRPr lang="zh-CN" altLang="en-US"/>
          </a:p>
        </p:txBody>
      </p:sp>
    </p:spTree>
    <p:extLst>
      <p:ext uri="{BB962C8B-B14F-4D97-AF65-F5344CB8AC3E}">
        <p14:creationId xmlns:p14="http://schemas.microsoft.com/office/powerpoint/2010/main" val="3024212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19</a:t>
            </a:fld>
            <a:endParaRPr lang="zh-CN" altLang="en-US"/>
          </a:p>
        </p:txBody>
      </p:sp>
    </p:spTree>
    <p:extLst>
      <p:ext uri="{BB962C8B-B14F-4D97-AF65-F5344CB8AC3E}">
        <p14:creationId xmlns:p14="http://schemas.microsoft.com/office/powerpoint/2010/main" val="2320107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41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日期占位符 3"/>
          <p:cNvSpPr>
            <a:spLocks noGrp="1"/>
          </p:cNvSpPr>
          <p:nvPr>
            <p:ph type="dt" sz="quarter" idx="1"/>
          </p:nvPr>
        </p:nvSpPr>
        <p:spPr/>
        <p:txBody>
          <a:bodyPr/>
          <a:lstStyle/>
          <a:p>
            <a:pPr>
              <a:defRPr/>
            </a:pPr>
            <a:fld id="{5FCC1C32-E376-4742-9005-0969759DDAEB}" type="datetime1">
              <a:rPr lang="zh-CN" altLang="en-US" smtClean="0"/>
              <a:pPr>
                <a:defRPr/>
              </a:pPr>
              <a:t>2014/7/23</a:t>
            </a:fld>
            <a:endParaRPr lang="en-US" altLang="zh-CN"/>
          </a:p>
        </p:txBody>
      </p:sp>
      <p:sp>
        <p:nvSpPr>
          <p:cNvPr id="17413" name="灯片编号占位符 4"/>
          <p:cNvSpPr>
            <a:spLocks noGrp="1"/>
          </p:cNvSpPr>
          <p:nvPr>
            <p:ph type="sldNum" sz="quarter" idx="5"/>
          </p:nvPr>
        </p:nvSpPr>
        <p:spPr bwMode="auto">
          <a:noFill/>
          <a:ln>
            <a:miter lim="800000"/>
            <a:headEnd/>
            <a:tailEnd/>
          </a:ln>
        </p:spPr>
        <p:txBody>
          <a:bodyPr/>
          <a:lstStyle/>
          <a:p>
            <a:fld id="{4F114135-F76B-4F08-B053-0FF0A8F12702}" type="slidenum">
              <a:rPr lang="en-US" altLang="zh-CN"/>
              <a:pPr/>
              <a:t>2</a:t>
            </a:fld>
            <a:endParaRPr lang="en-US" altLang="zh-CN"/>
          </a:p>
        </p:txBody>
      </p:sp>
    </p:spTree>
    <p:extLst>
      <p:ext uri="{BB962C8B-B14F-4D97-AF65-F5344CB8AC3E}">
        <p14:creationId xmlns:p14="http://schemas.microsoft.com/office/powerpoint/2010/main" val="1501537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20</a:t>
            </a:fld>
            <a:endParaRPr lang="zh-CN" altLang="en-US"/>
          </a:p>
        </p:txBody>
      </p:sp>
    </p:spTree>
    <p:extLst>
      <p:ext uri="{BB962C8B-B14F-4D97-AF65-F5344CB8AC3E}">
        <p14:creationId xmlns:p14="http://schemas.microsoft.com/office/powerpoint/2010/main" val="3036889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21</a:t>
            </a:fld>
            <a:endParaRPr lang="zh-CN" altLang="en-US"/>
          </a:p>
        </p:txBody>
      </p:sp>
    </p:spTree>
    <p:extLst>
      <p:ext uri="{BB962C8B-B14F-4D97-AF65-F5344CB8AC3E}">
        <p14:creationId xmlns:p14="http://schemas.microsoft.com/office/powerpoint/2010/main" val="42356138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22</a:t>
            </a:fld>
            <a:endParaRPr lang="zh-CN" altLang="en-US"/>
          </a:p>
        </p:txBody>
      </p:sp>
    </p:spTree>
    <p:extLst>
      <p:ext uri="{BB962C8B-B14F-4D97-AF65-F5344CB8AC3E}">
        <p14:creationId xmlns:p14="http://schemas.microsoft.com/office/powerpoint/2010/main" val="1887454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headEnd/>
            <a:tailEnd/>
          </a:ln>
        </p:spPr>
      </p:sp>
      <p:sp>
        <p:nvSpPr>
          <p:cNvPr id="2355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日期占位符 3"/>
          <p:cNvSpPr>
            <a:spLocks noGrp="1"/>
          </p:cNvSpPr>
          <p:nvPr>
            <p:ph type="dt" sz="quarter" idx="1"/>
          </p:nvPr>
        </p:nvSpPr>
        <p:spPr/>
        <p:txBody>
          <a:bodyPr/>
          <a:lstStyle/>
          <a:p>
            <a:pPr>
              <a:defRPr/>
            </a:pPr>
            <a:fld id="{5FCC1C32-E376-4742-9005-0969759DDAEB}" type="datetime1">
              <a:rPr lang="zh-CN" altLang="en-US" smtClean="0"/>
              <a:pPr>
                <a:defRPr/>
              </a:pPr>
              <a:t>2014/7/23</a:t>
            </a:fld>
            <a:endParaRPr lang="en-US" altLang="zh-CN"/>
          </a:p>
        </p:txBody>
      </p:sp>
      <p:sp>
        <p:nvSpPr>
          <p:cNvPr id="23557" name="灯片编号占位符 4"/>
          <p:cNvSpPr>
            <a:spLocks noGrp="1"/>
          </p:cNvSpPr>
          <p:nvPr>
            <p:ph type="sldNum" sz="quarter" idx="5"/>
          </p:nvPr>
        </p:nvSpPr>
        <p:spPr bwMode="auto">
          <a:noFill/>
          <a:ln>
            <a:miter lim="800000"/>
            <a:headEnd/>
            <a:tailEnd/>
          </a:ln>
        </p:spPr>
        <p:txBody>
          <a:bodyPr/>
          <a:lstStyle/>
          <a:p>
            <a:fld id="{83D27080-8E94-453D-AFE8-7ECD0E4B2965}" type="slidenum">
              <a:rPr lang="en-US" altLang="zh-CN"/>
              <a:pPr/>
              <a:t>23</a:t>
            </a:fld>
            <a:endParaRPr lang="en-US" altLang="zh-CN"/>
          </a:p>
        </p:txBody>
      </p:sp>
    </p:spTree>
    <p:extLst>
      <p:ext uri="{BB962C8B-B14F-4D97-AF65-F5344CB8AC3E}">
        <p14:creationId xmlns:p14="http://schemas.microsoft.com/office/powerpoint/2010/main" val="287453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p:spPr>
      </p:sp>
      <p:sp>
        <p:nvSpPr>
          <p:cNvPr id="184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18436" name="灯片编号占位符 3"/>
          <p:cNvSpPr>
            <a:spLocks noGrp="1"/>
          </p:cNvSpPr>
          <p:nvPr>
            <p:ph type="sldNum" sz="quarter" idx="5"/>
          </p:nvPr>
        </p:nvSpPr>
        <p:spPr bwMode="auto">
          <a:noFill/>
          <a:ln>
            <a:miter lim="800000"/>
            <a:headEnd/>
            <a:tailEnd/>
          </a:ln>
        </p:spPr>
        <p:txBody>
          <a:bodyPr/>
          <a:lstStyle/>
          <a:p>
            <a:fld id="{CB04FFA2-69C5-422D-BC24-D080C5B3B94A}" type="slidenum">
              <a:rPr lang="zh-CN" altLang="en-US"/>
              <a:pPr/>
              <a:t>24</a:t>
            </a:fld>
            <a:endParaRPr lang="zh-CN" altLang="en-US"/>
          </a:p>
        </p:txBody>
      </p:sp>
    </p:spTree>
    <p:extLst>
      <p:ext uri="{BB962C8B-B14F-4D97-AF65-F5344CB8AC3E}">
        <p14:creationId xmlns:p14="http://schemas.microsoft.com/office/powerpoint/2010/main" val="876551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bwMode="auto">
          <a:noFill/>
          <a:ln>
            <a:solidFill>
              <a:srgbClr val="000000"/>
            </a:solidFill>
            <a:miter lim="800000"/>
            <a:headEnd/>
            <a:tailEnd/>
          </a:ln>
        </p:spPr>
      </p:sp>
      <p:sp>
        <p:nvSpPr>
          <p:cNvPr id="2457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4580" name="灯片编号占位符 3"/>
          <p:cNvSpPr>
            <a:spLocks noGrp="1"/>
          </p:cNvSpPr>
          <p:nvPr>
            <p:ph type="sldNum" sz="quarter" idx="5"/>
          </p:nvPr>
        </p:nvSpPr>
        <p:spPr bwMode="auto">
          <a:noFill/>
          <a:ln>
            <a:miter lim="800000"/>
            <a:headEnd/>
            <a:tailEnd/>
          </a:ln>
        </p:spPr>
        <p:txBody>
          <a:bodyPr/>
          <a:lstStyle/>
          <a:p>
            <a:fld id="{64CB5EA5-81D8-445F-90CA-D94AA3BE6625}" type="slidenum">
              <a:rPr lang="zh-CN" altLang="en-US"/>
              <a:pPr/>
              <a:t>25</a:t>
            </a:fld>
            <a:endParaRPr lang="zh-CN" altLang="en-US"/>
          </a:p>
        </p:txBody>
      </p:sp>
    </p:spTree>
    <p:extLst>
      <p:ext uri="{BB962C8B-B14F-4D97-AF65-F5344CB8AC3E}">
        <p14:creationId xmlns:p14="http://schemas.microsoft.com/office/powerpoint/2010/main" val="3961903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p:spPr>
      </p:sp>
      <p:sp>
        <p:nvSpPr>
          <p:cNvPr id="2560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5604" name="灯片编号占位符 3"/>
          <p:cNvSpPr>
            <a:spLocks noGrp="1"/>
          </p:cNvSpPr>
          <p:nvPr>
            <p:ph type="sldNum" sz="quarter" idx="5"/>
          </p:nvPr>
        </p:nvSpPr>
        <p:spPr bwMode="auto">
          <a:noFill/>
          <a:ln>
            <a:miter lim="800000"/>
            <a:headEnd/>
            <a:tailEnd/>
          </a:ln>
        </p:spPr>
        <p:txBody>
          <a:bodyPr/>
          <a:lstStyle/>
          <a:p>
            <a:fld id="{80B0DCD6-14F7-4B8D-B82C-E394FEEE46DC}" type="slidenum">
              <a:rPr lang="zh-CN" altLang="en-US"/>
              <a:pPr/>
              <a:t>26</a:t>
            </a:fld>
            <a:endParaRPr lang="zh-CN" altLang="en-US"/>
          </a:p>
        </p:txBody>
      </p:sp>
    </p:spTree>
    <p:extLst>
      <p:ext uri="{BB962C8B-B14F-4D97-AF65-F5344CB8AC3E}">
        <p14:creationId xmlns:p14="http://schemas.microsoft.com/office/powerpoint/2010/main" val="1674824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p:spPr>
      </p:sp>
      <p:sp>
        <p:nvSpPr>
          <p:cNvPr id="2560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5604" name="灯片编号占位符 3"/>
          <p:cNvSpPr>
            <a:spLocks noGrp="1"/>
          </p:cNvSpPr>
          <p:nvPr>
            <p:ph type="sldNum" sz="quarter" idx="5"/>
          </p:nvPr>
        </p:nvSpPr>
        <p:spPr bwMode="auto">
          <a:noFill/>
          <a:ln>
            <a:miter lim="800000"/>
            <a:headEnd/>
            <a:tailEnd/>
          </a:ln>
        </p:spPr>
        <p:txBody>
          <a:bodyPr/>
          <a:lstStyle/>
          <a:p>
            <a:fld id="{80B0DCD6-14F7-4B8D-B82C-E394FEEE46DC}" type="slidenum">
              <a:rPr lang="zh-CN" altLang="en-US"/>
              <a:pPr/>
              <a:t>27</a:t>
            </a:fld>
            <a:endParaRPr lang="zh-CN" altLang="en-US"/>
          </a:p>
        </p:txBody>
      </p:sp>
    </p:spTree>
    <p:extLst>
      <p:ext uri="{BB962C8B-B14F-4D97-AF65-F5344CB8AC3E}">
        <p14:creationId xmlns:p14="http://schemas.microsoft.com/office/powerpoint/2010/main" val="3125050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41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日期占位符 3"/>
          <p:cNvSpPr>
            <a:spLocks noGrp="1"/>
          </p:cNvSpPr>
          <p:nvPr>
            <p:ph type="dt" sz="quarter" idx="1"/>
          </p:nvPr>
        </p:nvSpPr>
        <p:spPr/>
        <p:txBody>
          <a:bodyPr/>
          <a:lstStyle/>
          <a:p>
            <a:pPr>
              <a:defRPr/>
            </a:pPr>
            <a:fld id="{5FCC1C32-E376-4742-9005-0969759DDAEB}" type="datetime1">
              <a:rPr lang="zh-CN" altLang="en-US" smtClean="0"/>
              <a:pPr>
                <a:defRPr/>
              </a:pPr>
              <a:t>2014/7/23</a:t>
            </a:fld>
            <a:endParaRPr lang="en-US" altLang="zh-CN"/>
          </a:p>
        </p:txBody>
      </p:sp>
      <p:sp>
        <p:nvSpPr>
          <p:cNvPr id="17413" name="灯片编号占位符 4"/>
          <p:cNvSpPr>
            <a:spLocks noGrp="1"/>
          </p:cNvSpPr>
          <p:nvPr>
            <p:ph type="sldNum" sz="quarter" idx="5"/>
          </p:nvPr>
        </p:nvSpPr>
        <p:spPr bwMode="auto">
          <a:noFill/>
          <a:ln>
            <a:miter lim="800000"/>
            <a:headEnd/>
            <a:tailEnd/>
          </a:ln>
        </p:spPr>
        <p:txBody>
          <a:bodyPr/>
          <a:lstStyle/>
          <a:p>
            <a:fld id="{4F114135-F76B-4F08-B053-0FF0A8F12702}" type="slidenum">
              <a:rPr lang="en-US" altLang="zh-CN"/>
              <a:pPr/>
              <a:t>28</a:t>
            </a:fld>
            <a:endParaRPr lang="en-US" altLang="zh-CN"/>
          </a:p>
        </p:txBody>
      </p:sp>
    </p:spTree>
    <p:extLst>
      <p:ext uri="{BB962C8B-B14F-4D97-AF65-F5344CB8AC3E}">
        <p14:creationId xmlns:p14="http://schemas.microsoft.com/office/powerpoint/2010/main" val="11127695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41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日期占位符 3"/>
          <p:cNvSpPr>
            <a:spLocks noGrp="1"/>
          </p:cNvSpPr>
          <p:nvPr>
            <p:ph type="dt" sz="quarter" idx="1"/>
          </p:nvPr>
        </p:nvSpPr>
        <p:spPr/>
        <p:txBody>
          <a:bodyPr/>
          <a:lstStyle/>
          <a:p>
            <a:pPr>
              <a:defRPr/>
            </a:pPr>
            <a:fld id="{5FCC1C32-E376-4742-9005-0969759DDAEB}" type="datetime1">
              <a:rPr lang="zh-CN" altLang="en-US" smtClean="0"/>
              <a:pPr>
                <a:defRPr/>
              </a:pPr>
              <a:t>2014/7/23</a:t>
            </a:fld>
            <a:endParaRPr lang="en-US" altLang="zh-CN"/>
          </a:p>
        </p:txBody>
      </p:sp>
      <p:sp>
        <p:nvSpPr>
          <p:cNvPr id="17413" name="灯片编号占位符 4"/>
          <p:cNvSpPr>
            <a:spLocks noGrp="1"/>
          </p:cNvSpPr>
          <p:nvPr>
            <p:ph type="sldNum" sz="quarter" idx="5"/>
          </p:nvPr>
        </p:nvSpPr>
        <p:spPr bwMode="auto">
          <a:noFill/>
          <a:ln>
            <a:miter lim="800000"/>
            <a:headEnd/>
            <a:tailEnd/>
          </a:ln>
        </p:spPr>
        <p:txBody>
          <a:bodyPr/>
          <a:lstStyle/>
          <a:p>
            <a:fld id="{4F114135-F76B-4F08-B053-0FF0A8F12702}" type="slidenum">
              <a:rPr lang="en-US" altLang="zh-CN"/>
              <a:pPr/>
              <a:t>29</a:t>
            </a:fld>
            <a:endParaRPr lang="en-US" altLang="zh-CN"/>
          </a:p>
        </p:txBody>
      </p:sp>
    </p:spTree>
    <p:extLst>
      <p:ext uri="{BB962C8B-B14F-4D97-AF65-F5344CB8AC3E}">
        <p14:creationId xmlns:p14="http://schemas.microsoft.com/office/powerpoint/2010/main" val="8316141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41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日期占位符 3"/>
          <p:cNvSpPr>
            <a:spLocks noGrp="1"/>
          </p:cNvSpPr>
          <p:nvPr>
            <p:ph type="dt" sz="quarter" idx="1"/>
          </p:nvPr>
        </p:nvSpPr>
        <p:spPr/>
        <p:txBody>
          <a:bodyPr/>
          <a:lstStyle/>
          <a:p>
            <a:pPr>
              <a:defRPr/>
            </a:pPr>
            <a:fld id="{5FCC1C32-E376-4742-9005-0969759DDAEB}" type="datetime1">
              <a:rPr lang="zh-CN" altLang="en-US" smtClean="0"/>
              <a:pPr>
                <a:defRPr/>
              </a:pPr>
              <a:t>2014/7/23</a:t>
            </a:fld>
            <a:endParaRPr lang="en-US" altLang="zh-CN"/>
          </a:p>
        </p:txBody>
      </p:sp>
      <p:sp>
        <p:nvSpPr>
          <p:cNvPr id="17413" name="灯片编号占位符 4"/>
          <p:cNvSpPr>
            <a:spLocks noGrp="1"/>
          </p:cNvSpPr>
          <p:nvPr>
            <p:ph type="sldNum" sz="quarter" idx="5"/>
          </p:nvPr>
        </p:nvSpPr>
        <p:spPr bwMode="auto">
          <a:noFill/>
          <a:ln>
            <a:miter lim="800000"/>
            <a:headEnd/>
            <a:tailEnd/>
          </a:ln>
        </p:spPr>
        <p:txBody>
          <a:bodyPr/>
          <a:lstStyle/>
          <a:p>
            <a:fld id="{4F114135-F76B-4F08-B053-0FF0A8F12702}" type="slidenum">
              <a:rPr lang="en-US" altLang="zh-CN"/>
              <a:pPr/>
              <a:t>3</a:t>
            </a:fld>
            <a:endParaRPr lang="en-US" altLang="zh-CN"/>
          </a:p>
        </p:txBody>
      </p:sp>
    </p:spTree>
    <p:extLst>
      <p:ext uri="{BB962C8B-B14F-4D97-AF65-F5344CB8AC3E}">
        <p14:creationId xmlns:p14="http://schemas.microsoft.com/office/powerpoint/2010/main" val="3276668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headEnd/>
            <a:tailEnd/>
          </a:ln>
        </p:spPr>
      </p:sp>
      <p:sp>
        <p:nvSpPr>
          <p:cNvPr id="17411"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日期占位符 3"/>
          <p:cNvSpPr>
            <a:spLocks noGrp="1"/>
          </p:cNvSpPr>
          <p:nvPr>
            <p:ph type="dt" sz="quarter" idx="1"/>
          </p:nvPr>
        </p:nvSpPr>
        <p:spPr/>
        <p:txBody>
          <a:bodyPr/>
          <a:lstStyle/>
          <a:p>
            <a:pPr>
              <a:defRPr/>
            </a:pPr>
            <a:fld id="{5FCC1C32-E376-4742-9005-0969759DDAEB}" type="datetime1">
              <a:rPr lang="zh-CN" altLang="en-US" smtClean="0"/>
              <a:pPr>
                <a:defRPr/>
              </a:pPr>
              <a:t>2014/7/23</a:t>
            </a:fld>
            <a:endParaRPr lang="en-US" altLang="zh-CN"/>
          </a:p>
        </p:txBody>
      </p:sp>
      <p:sp>
        <p:nvSpPr>
          <p:cNvPr id="17413" name="灯片编号占位符 4"/>
          <p:cNvSpPr>
            <a:spLocks noGrp="1"/>
          </p:cNvSpPr>
          <p:nvPr>
            <p:ph type="sldNum" sz="quarter" idx="5"/>
          </p:nvPr>
        </p:nvSpPr>
        <p:spPr bwMode="auto">
          <a:noFill/>
          <a:ln>
            <a:miter lim="800000"/>
            <a:headEnd/>
            <a:tailEnd/>
          </a:ln>
        </p:spPr>
        <p:txBody>
          <a:bodyPr/>
          <a:lstStyle/>
          <a:p>
            <a:fld id="{4F114135-F76B-4F08-B053-0FF0A8F12702}" type="slidenum">
              <a:rPr lang="en-US" altLang="zh-CN"/>
              <a:pPr/>
              <a:t>30</a:t>
            </a:fld>
            <a:endParaRPr lang="en-US" altLang="zh-CN"/>
          </a:p>
        </p:txBody>
      </p:sp>
    </p:spTree>
    <p:extLst>
      <p:ext uri="{BB962C8B-B14F-4D97-AF65-F5344CB8AC3E}">
        <p14:creationId xmlns:p14="http://schemas.microsoft.com/office/powerpoint/2010/main" val="36214527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3"/>
          <p:cNvSpPr>
            <a:spLocks noGrp="1" noChangeArrowheads="1"/>
          </p:cNvSpPr>
          <p:nvPr>
            <p:ph type="dt" sz="quarter" idx="1"/>
          </p:nvPr>
        </p:nvSpPr>
        <p:spPr/>
        <p:txBody>
          <a:bodyPr/>
          <a:lstStyle/>
          <a:p>
            <a:pPr>
              <a:defRPr/>
            </a:pPr>
            <a:fld id="{4D9FF0FE-7BCB-455D-B163-882400C9D589}" type="datetime1">
              <a:rPr lang="zh-CN" altLang="en-US" smtClean="0">
                <a:latin typeface="Arial" charset="0"/>
              </a:rPr>
              <a:pPr>
                <a:defRPr/>
              </a:pPr>
              <a:t>2014/7/23</a:t>
            </a:fld>
            <a:endParaRPr lang="en-US" altLang="zh-CN" smtClean="0">
              <a:latin typeface="Arial" charset="0"/>
            </a:endParaRPr>
          </a:p>
        </p:txBody>
      </p:sp>
      <p:sp>
        <p:nvSpPr>
          <p:cNvPr id="26627" name="Rectangle 7"/>
          <p:cNvSpPr>
            <a:spLocks noGrp="1" noChangeArrowheads="1"/>
          </p:cNvSpPr>
          <p:nvPr>
            <p:ph type="sldNum" sz="quarter" idx="5"/>
          </p:nvPr>
        </p:nvSpPr>
        <p:spPr bwMode="auto">
          <a:noFill/>
          <a:ln>
            <a:miter lim="800000"/>
            <a:headEnd/>
            <a:tailEnd/>
          </a:ln>
        </p:spPr>
        <p:txBody>
          <a:bodyPr/>
          <a:lstStyle/>
          <a:p>
            <a:fld id="{5FFAD25E-46AF-4B35-A146-1141D36188C1}" type="slidenum">
              <a:rPr lang="en-US" altLang="zh-CN">
                <a:latin typeface="Arial" pitchFamily="34" charset="0"/>
              </a:rPr>
              <a:pPr/>
              <a:t>31</a:t>
            </a:fld>
            <a:endParaRPr lang="en-US" altLang="zh-CN">
              <a:latin typeface="Arial" pitchFamily="34" charset="0"/>
            </a:endParaRPr>
          </a:p>
        </p:txBody>
      </p:sp>
      <p:sp>
        <p:nvSpPr>
          <p:cNvPr id="2662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9"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endParaRPr lang="zh-CN" altLang="zh-CN" smtClean="0">
              <a:latin typeface="Arial" pitchFamily="34" charset="0"/>
            </a:endParaRPr>
          </a:p>
        </p:txBody>
      </p:sp>
    </p:spTree>
    <p:extLst>
      <p:ext uri="{BB962C8B-B14F-4D97-AF65-F5344CB8AC3E}">
        <p14:creationId xmlns:p14="http://schemas.microsoft.com/office/powerpoint/2010/main" val="1739806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bwMode="auto">
          <a:noFill/>
          <a:ln>
            <a:solidFill>
              <a:srgbClr val="000000"/>
            </a:solidFill>
            <a:miter lim="800000"/>
            <a:headEnd/>
            <a:tailEnd/>
          </a:ln>
        </p:spPr>
      </p:sp>
      <p:sp>
        <p:nvSpPr>
          <p:cNvPr id="184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18436" name="灯片编号占位符 3"/>
          <p:cNvSpPr>
            <a:spLocks noGrp="1"/>
          </p:cNvSpPr>
          <p:nvPr>
            <p:ph type="sldNum" sz="quarter" idx="5"/>
          </p:nvPr>
        </p:nvSpPr>
        <p:spPr bwMode="auto">
          <a:noFill/>
          <a:ln>
            <a:miter lim="800000"/>
            <a:headEnd/>
            <a:tailEnd/>
          </a:ln>
        </p:spPr>
        <p:txBody>
          <a:bodyPr/>
          <a:lstStyle/>
          <a:p>
            <a:fld id="{CB04FFA2-69C5-422D-BC24-D080C5B3B94A}" type="slidenum">
              <a:rPr lang="zh-CN" altLang="en-US"/>
              <a:pPr/>
              <a:t>4</a:t>
            </a:fld>
            <a:endParaRPr lang="zh-CN" altLang="en-US"/>
          </a:p>
        </p:txBody>
      </p:sp>
    </p:spTree>
    <p:extLst>
      <p:ext uri="{BB962C8B-B14F-4D97-AF65-F5344CB8AC3E}">
        <p14:creationId xmlns:p14="http://schemas.microsoft.com/office/powerpoint/2010/main" val="3999904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headEnd/>
            <a:tailEnd/>
          </a:ln>
        </p:spPr>
      </p:sp>
      <p:sp>
        <p:nvSpPr>
          <p:cNvPr id="19459"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4" name="日期占位符 3"/>
          <p:cNvSpPr>
            <a:spLocks noGrp="1"/>
          </p:cNvSpPr>
          <p:nvPr>
            <p:ph type="dt" sz="quarter" idx="1"/>
          </p:nvPr>
        </p:nvSpPr>
        <p:spPr/>
        <p:txBody>
          <a:bodyPr/>
          <a:lstStyle/>
          <a:p>
            <a:pPr>
              <a:defRPr/>
            </a:pPr>
            <a:fld id="{5FCC1C32-E376-4742-9005-0969759DDAEB}" type="datetime1">
              <a:rPr lang="zh-CN" altLang="en-US" smtClean="0"/>
              <a:pPr>
                <a:defRPr/>
              </a:pPr>
              <a:t>2014/7/23</a:t>
            </a:fld>
            <a:endParaRPr lang="en-US" altLang="zh-CN"/>
          </a:p>
        </p:txBody>
      </p:sp>
      <p:sp>
        <p:nvSpPr>
          <p:cNvPr id="19461" name="灯片编号占位符 4"/>
          <p:cNvSpPr>
            <a:spLocks noGrp="1"/>
          </p:cNvSpPr>
          <p:nvPr>
            <p:ph type="sldNum" sz="quarter" idx="5"/>
          </p:nvPr>
        </p:nvSpPr>
        <p:spPr bwMode="auto">
          <a:noFill/>
          <a:ln>
            <a:miter lim="800000"/>
            <a:headEnd/>
            <a:tailEnd/>
          </a:ln>
        </p:spPr>
        <p:txBody>
          <a:bodyPr/>
          <a:lstStyle/>
          <a:p>
            <a:fld id="{DE0C1721-E35A-4EF5-94AC-3E518A532B09}" type="slidenum">
              <a:rPr lang="en-US" altLang="zh-CN"/>
              <a:pPr/>
              <a:t>5</a:t>
            </a:fld>
            <a:endParaRPr lang="en-US" altLang="zh-CN"/>
          </a:p>
        </p:txBody>
      </p:sp>
    </p:spTree>
    <p:extLst>
      <p:ext uri="{BB962C8B-B14F-4D97-AF65-F5344CB8AC3E}">
        <p14:creationId xmlns:p14="http://schemas.microsoft.com/office/powerpoint/2010/main" val="3821824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6</a:t>
            </a:fld>
            <a:endParaRPr lang="zh-CN" altLang="en-US"/>
          </a:p>
        </p:txBody>
      </p:sp>
    </p:spTree>
    <p:extLst>
      <p:ext uri="{BB962C8B-B14F-4D97-AF65-F5344CB8AC3E}">
        <p14:creationId xmlns:p14="http://schemas.microsoft.com/office/powerpoint/2010/main" val="1686066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7</a:t>
            </a:fld>
            <a:endParaRPr lang="zh-CN" altLang="en-US"/>
          </a:p>
        </p:txBody>
      </p:sp>
    </p:spTree>
    <p:extLst>
      <p:ext uri="{BB962C8B-B14F-4D97-AF65-F5344CB8AC3E}">
        <p14:creationId xmlns:p14="http://schemas.microsoft.com/office/powerpoint/2010/main" val="972670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8</a:t>
            </a:fld>
            <a:endParaRPr lang="zh-CN" altLang="en-US"/>
          </a:p>
        </p:txBody>
      </p:sp>
    </p:spTree>
    <p:extLst>
      <p:ext uri="{BB962C8B-B14F-4D97-AF65-F5344CB8AC3E}">
        <p14:creationId xmlns:p14="http://schemas.microsoft.com/office/powerpoint/2010/main" val="2989143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3"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ln>
            <a:miter lim="800000"/>
            <a:headEnd/>
            <a:tailEnd/>
          </a:ln>
        </p:spPr>
        <p:txBody>
          <a:bodyPr/>
          <a:lstStyle/>
          <a:p>
            <a:fld id="{691911BF-8D74-4B78-A6AB-77DBFBE19CFF}" type="slidenum">
              <a:rPr lang="zh-CN" altLang="en-US"/>
              <a:pPr/>
              <a:t>9</a:t>
            </a:fld>
            <a:endParaRPr lang="zh-CN" altLang="en-US"/>
          </a:p>
        </p:txBody>
      </p:sp>
    </p:spTree>
    <p:extLst>
      <p:ext uri="{BB962C8B-B14F-4D97-AF65-F5344CB8AC3E}">
        <p14:creationId xmlns:p14="http://schemas.microsoft.com/office/powerpoint/2010/main" val="2721119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Rectangle 18"/>
          <p:cNvSpPr>
            <a:spLocks noChangeArrowheads="1"/>
          </p:cNvSpPr>
          <p:nvPr userDrawn="1"/>
        </p:nvSpPr>
        <p:spPr bwMode="auto">
          <a:xfrm>
            <a:off x="-1588" y="981075"/>
            <a:ext cx="9140826" cy="4319588"/>
          </a:xfrm>
          <a:prstGeom prst="rect">
            <a:avLst/>
          </a:prstGeom>
          <a:solidFill>
            <a:srgbClr val="C0C0C0"/>
          </a:solidFill>
          <a:ln>
            <a:no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ea typeface="文鼎CS中等线" pitchFamily="1" charset="-122"/>
            </a:endParaRPr>
          </a:p>
        </p:txBody>
      </p:sp>
      <p:sp>
        <p:nvSpPr>
          <p:cNvPr id="5" name="Freeform 14"/>
          <p:cNvSpPr>
            <a:spLocks/>
          </p:cNvSpPr>
          <p:nvPr userDrawn="1"/>
        </p:nvSpPr>
        <p:spPr bwMode="auto">
          <a:xfrm>
            <a:off x="-4763" y="4524375"/>
            <a:ext cx="9151938" cy="2360613"/>
          </a:xfrm>
          <a:custGeom>
            <a:avLst/>
            <a:gdLst>
              <a:gd name="T0" fmla="*/ 2147483646 w 5765"/>
              <a:gd name="T1" fmla="*/ 2147483646 h 1487"/>
              <a:gd name="T2" fmla="*/ 2147483646 w 5765"/>
              <a:gd name="T3" fmla="*/ 2147483646 h 1487"/>
              <a:gd name="T4" fmla="*/ 0 w 5765"/>
              <a:gd name="T5" fmla="*/ 2147483646 h 1487"/>
              <a:gd name="T6" fmla="*/ 2147483646 w 5765"/>
              <a:gd name="T7" fmla="*/ 2147483646 h 1487"/>
              <a:gd name="T8" fmla="*/ 2147483646 w 5765"/>
              <a:gd name="T9" fmla="*/ 0 h 1487"/>
              <a:gd name="T10" fmla="*/ 2147483646 w 5765"/>
              <a:gd name="T11" fmla="*/ 2147483646 h 1487"/>
              <a:gd name="T12" fmla="*/ 2147483646 w 5765"/>
              <a:gd name="T13" fmla="*/ 2147483646 h 148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765" h="1487">
                <a:moveTo>
                  <a:pt x="5763" y="1487"/>
                </a:moveTo>
                <a:lnTo>
                  <a:pt x="3" y="1487"/>
                </a:lnTo>
                <a:lnTo>
                  <a:pt x="0" y="362"/>
                </a:lnTo>
                <a:lnTo>
                  <a:pt x="1404" y="358"/>
                </a:lnTo>
                <a:lnTo>
                  <a:pt x="1762" y="0"/>
                </a:lnTo>
                <a:lnTo>
                  <a:pt x="5765" y="1"/>
                </a:lnTo>
                <a:lnTo>
                  <a:pt x="5763" y="1487"/>
                </a:lnTo>
                <a:close/>
              </a:path>
            </a:pathLst>
          </a:custGeom>
          <a:solidFill>
            <a:schemeClr val="bg1"/>
          </a:solidFill>
          <a:ln w="9525">
            <a:noFill/>
            <a:round/>
            <a:headEnd/>
            <a:tailEnd/>
          </a:ln>
        </p:spPr>
        <p:txBody>
          <a:bodyPr/>
          <a:lstStyle/>
          <a:p>
            <a:pPr>
              <a:defRPr/>
            </a:pPr>
            <a:endParaRPr lang="zh-CN" altLang="en-US"/>
          </a:p>
        </p:txBody>
      </p:sp>
      <p:sp>
        <p:nvSpPr>
          <p:cNvPr id="6" name="Rectangle 11"/>
          <p:cNvSpPr>
            <a:spLocks noChangeArrowheads="1"/>
          </p:cNvSpPr>
          <p:nvPr userDrawn="1"/>
        </p:nvSpPr>
        <p:spPr bwMode="auto">
          <a:xfrm>
            <a:off x="0" y="0"/>
            <a:ext cx="9144000" cy="1052513"/>
          </a:xfrm>
          <a:prstGeom prst="rect">
            <a:avLst/>
          </a:prstGeom>
          <a:solidFill>
            <a:srgbClr val="0062AC"/>
          </a:solidFill>
          <a:ln>
            <a:no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ea typeface="文鼎CS中等线" pitchFamily="1" charset="-122"/>
            </a:endParaRPr>
          </a:p>
        </p:txBody>
      </p:sp>
      <p:pic>
        <p:nvPicPr>
          <p:cNvPr id="7" name="Picture 25" descr="组合标志矢量文件-081016"/>
          <p:cNvPicPr>
            <a:picLocks noChangeAspect="1" noChangeArrowheads="1"/>
          </p:cNvPicPr>
          <p:nvPr userDrawn="1"/>
        </p:nvPicPr>
        <p:blipFill>
          <a:blip r:embed="rId2" cstate="print"/>
          <a:srcRect/>
          <a:stretch>
            <a:fillRect/>
          </a:stretch>
        </p:blipFill>
        <p:spPr bwMode="auto">
          <a:xfrm>
            <a:off x="5702300" y="5143500"/>
            <a:ext cx="3322638" cy="1670050"/>
          </a:xfrm>
          <a:prstGeom prst="rect">
            <a:avLst/>
          </a:prstGeom>
          <a:noFill/>
          <a:ln w="9525">
            <a:noFill/>
            <a:miter lim="800000"/>
            <a:headEnd/>
            <a:tailEnd/>
          </a:ln>
        </p:spPr>
      </p:pic>
      <p:sp>
        <p:nvSpPr>
          <p:cNvPr id="10243" name="Rectangle 3"/>
          <p:cNvSpPr>
            <a:spLocks noGrp="1" noChangeArrowheads="1"/>
          </p:cNvSpPr>
          <p:nvPr>
            <p:ph type="subTitle" idx="1"/>
          </p:nvPr>
        </p:nvSpPr>
        <p:spPr>
          <a:xfrm>
            <a:off x="2627437" y="1539880"/>
            <a:ext cx="5832231" cy="1223963"/>
          </a:xfrm>
        </p:spPr>
        <p:txBody>
          <a:bodyPr lIns="91440"/>
          <a:lstStyle>
            <a:lvl1pPr marL="0" indent="0">
              <a:buFontTx/>
              <a:buNone/>
              <a:defRPr sz="4000">
                <a:solidFill>
                  <a:srgbClr val="0062AC"/>
                </a:solidFill>
                <a:latin typeface="MyriadSemiBold" pitchFamily="2" charset="0"/>
                <a:ea typeface="文鼎CS中黑" pitchFamily="49" charset="-122"/>
              </a:defRPr>
            </a:lvl1pPr>
          </a:lstStyle>
          <a:p>
            <a:r>
              <a:rPr lang="zh-CN" altLang="en-US"/>
              <a:t>单击此处编辑母版副标题样式</a:t>
            </a:r>
          </a:p>
          <a:p>
            <a:endParaRPr lang="en-US" altLang="zh-CN"/>
          </a:p>
        </p:txBody>
      </p:sp>
      <p:sp>
        <p:nvSpPr>
          <p:cNvPr id="10242" name="Rectangle 2"/>
          <p:cNvSpPr>
            <a:spLocks noGrp="1" noChangeArrowheads="1"/>
          </p:cNvSpPr>
          <p:nvPr>
            <p:ph type="ctrTitle"/>
          </p:nvPr>
        </p:nvSpPr>
        <p:spPr>
          <a:xfrm>
            <a:off x="971550" y="44455"/>
            <a:ext cx="7772400" cy="1470025"/>
          </a:xfrm>
        </p:spPr>
        <p:txBody>
          <a:bodyPr/>
          <a:lstStyle>
            <a:lvl1pPr algn="r">
              <a:defRPr sz="2000" b="0">
                <a:solidFill>
                  <a:schemeClr val="bg1"/>
                </a:solidFill>
              </a:defRPr>
            </a:lvl1pPr>
          </a:lstStyle>
          <a:p>
            <a:r>
              <a:rPr lang="zh-CN" altLang="en-US"/>
              <a:t>单击此处编辑母版标题样式</a:t>
            </a:r>
          </a:p>
        </p:txBody>
      </p:sp>
      <p:sp>
        <p:nvSpPr>
          <p:cNvPr id="8" name="Rectangle 4"/>
          <p:cNvSpPr>
            <a:spLocks noGrp="1" noChangeArrowheads="1"/>
          </p:cNvSpPr>
          <p:nvPr>
            <p:ph type="dt" sz="half" idx="10"/>
          </p:nvPr>
        </p:nvSpPr>
        <p:spPr bwMode="auto">
          <a:xfrm>
            <a:off x="3924300" y="60928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eaLnBrk="1" fontAlgn="auto" hangingPunct="1">
              <a:spcBef>
                <a:spcPts val="0"/>
              </a:spcBef>
              <a:spcAft>
                <a:spcPts val="0"/>
              </a:spcAft>
              <a:defRPr kumimoji="0" sz="1400">
                <a:latin typeface="+mn-lt"/>
                <a:ea typeface="宋体" pitchFamily="2" charset="-122"/>
              </a:defRPr>
            </a:lvl1pPr>
          </a:lstStyle>
          <a:p>
            <a:pPr>
              <a:defRPr/>
            </a:pPr>
            <a:fld id="{3F789D14-F56E-4DB2-88A5-BAE227D415B9}" type="datetime1">
              <a:rPr lang="zh-CN" altLang="en-US"/>
              <a:pPr>
                <a:defRPr/>
              </a:pPr>
              <a:t>2014/7/23</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88016" y="115893"/>
            <a:ext cx="2000250" cy="576103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4338" y="115893"/>
            <a:ext cx="5863003" cy="576103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4337" y="115893"/>
            <a:ext cx="8003931" cy="576103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5" name="AutoShape 10"/>
          <p:cNvSpPr>
            <a:spLocks noChangeArrowheads="1"/>
          </p:cNvSpPr>
          <p:nvPr userDrawn="1"/>
        </p:nvSpPr>
        <p:spPr bwMode="auto">
          <a:xfrm flipV="1">
            <a:off x="0" y="0"/>
            <a:ext cx="827088" cy="825500"/>
          </a:xfrm>
          <a:prstGeom prst="rtTriangle">
            <a:avLst/>
          </a:prstGeom>
          <a:solidFill>
            <a:srgbClr val="0062AC"/>
          </a:solidFill>
          <a:ln>
            <a:no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ea typeface="文鼎CS中等线" pitchFamily="1" charset="-122"/>
            </a:endParaRPr>
          </a:p>
        </p:txBody>
      </p:sp>
      <p:sp>
        <p:nvSpPr>
          <p:cNvPr id="6" name="Rectangle 12"/>
          <p:cNvSpPr>
            <a:spLocks noChangeArrowheads="1"/>
          </p:cNvSpPr>
          <p:nvPr/>
        </p:nvSpPr>
        <p:spPr bwMode="auto">
          <a:xfrm>
            <a:off x="-36513" y="44450"/>
            <a:ext cx="2133601" cy="279400"/>
          </a:xfrm>
          <a:prstGeom prst="rect">
            <a:avLst/>
          </a:prstGeom>
          <a:noFill/>
          <a:ln>
            <a:noFill/>
          </a:ln>
          <a:extLst/>
        </p:spPr>
        <p:txBody>
          <a:bodyPr/>
          <a:lstStyle/>
          <a:p>
            <a:pPr eaLnBrk="1" hangingPunct="1">
              <a:defRPr/>
            </a:pPr>
            <a:fld id="{68150BA0-4A9D-43F8-BB05-BC1B82AFAEFC}" type="slidenum">
              <a:rPr lang="en-US" altLang="zh-CN" sz="1400">
                <a:solidFill>
                  <a:schemeClr val="bg1"/>
                </a:solidFill>
                <a:latin typeface="MyriadRegular" pitchFamily="2" charset="0"/>
                <a:ea typeface="文鼎CS中等线" pitchFamily="1" charset="-122"/>
              </a:rPr>
              <a:pPr eaLnBrk="1" hangingPunct="1">
                <a:defRPr/>
              </a:pPr>
              <a:t>‹#›</a:t>
            </a:fld>
            <a:endParaRPr lang="en-US" altLang="zh-CN" sz="1400">
              <a:solidFill>
                <a:schemeClr val="bg1"/>
              </a:solidFill>
              <a:latin typeface="MyriadRegular" pitchFamily="2" charset="0"/>
              <a:ea typeface="文鼎CS中等线" pitchFamily="1" charset="-122"/>
            </a:endParaRPr>
          </a:p>
        </p:txBody>
      </p:sp>
      <p:sp>
        <p:nvSpPr>
          <p:cNvPr id="7" name="Line 29"/>
          <p:cNvSpPr>
            <a:spLocks noChangeShapeType="1"/>
          </p:cNvSpPr>
          <p:nvPr userDrawn="1"/>
        </p:nvSpPr>
        <p:spPr bwMode="auto">
          <a:xfrm>
            <a:off x="611188" y="908050"/>
            <a:ext cx="8137525" cy="0"/>
          </a:xfrm>
          <a:prstGeom prst="line">
            <a:avLst/>
          </a:prstGeom>
          <a:noFill/>
          <a:ln w="9525">
            <a:solidFill>
              <a:schemeClr val="bg2"/>
            </a:solidFill>
            <a:round/>
            <a:headEnd/>
            <a:tailEnd/>
          </a:ln>
        </p:spPr>
        <p:txBody>
          <a:bodyPr/>
          <a:lstStyle/>
          <a:p>
            <a:pPr>
              <a:defRPr/>
            </a:pPr>
            <a:endParaRPr lang="zh-CN" altLang="en-US"/>
          </a:p>
        </p:txBody>
      </p:sp>
      <p:sp>
        <p:nvSpPr>
          <p:cNvPr id="2" name="标题 1"/>
          <p:cNvSpPr>
            <a:spLocks noGrp="1"/>
          </p:cNvSpPr>
          <p:nvPr>
            <p:ph type="title"/>
          </p:nvPr>
        </p:nvSpPr>
        <p:spPr>
          <a:xfrm>
            <a:off x="152400" y="152400"/>
            <a:ext cx="8763000" cy="533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52400" y="685800"/>
            <a:ext cx="4305300" cy="5562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0100" y="685800"/>
            <a:ext cx="4305300" cy="55626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Rectangle 4"/>
          <p:cNvSpPr>
            <a:spLocks noGrp="1" noChangeArrowheads="1"/>
          </p:cNvSpPr>
          <p:nvPr>
            <p:ph type="dt" sz="half" idx="10"/>
          </p:nvPr>
        </p:nvSpPr>
        <p:spPr>
          <a:xfrm>
            <a:off x="0" y="6705600"/>
            <a:ext cx="1905000" cy="152400"/>
          </a:xfrm>
          <a:prstGeom prst="rect">
            <a:avLst/>
          </a:prstGeom>
        </p:spPr>
        <p:txBody>
          <a:bodyPr/>
          <a:lstStyle>
            <a:lvl1pPr eaLnBrk="1" fontAlgn="auto" hangingPunct="1">
              <a:spcBef>
                <a:spcPts val="0"/>
              </a:spcBef>
              <a:spcAft>
                <a:spcPts val="0"/>
              </a:spcAft>
              <a:defRPr>
                <a:latin typeface="Arial" pitchFamily="34" charset="0"/>
                <a:ea typeface="+mn-ea"/>
              </a:defRPr>
            </a:lvl1pPr>
          </a:lstStyle>
          <a:p>
            <a:pPr>
              <a:defRPr/>
            </a:pPr>
            <a:endParaRPr lang="en-US" altLang="zh-CN"/>
          </a:p>
        </p:txBody>
      </p:sp>
      <p:sp>
        <p:nvSpPr>
          <p:cNvPr id="10" name="Rectangle 5"/>
          <p:cNvSpPr>
            <a:spLocks noGrp="1" noChangeArrowheads="1"/>
          </p:cNvSpPr>
          <p:nvPr>
            <p:ph type="ftr" sz="quarter" idx="11"/>
          </p:nvPr>
        </p:nvSpPr>
        <p:spPr/>
        <p:txBody>
          <a:bodyPr/>
          <a:lstStyle>
            <a:lvl1pPr>
              <a:defRPr/>
            </a:lvl1pPr>
          </a:lstStyle>
          <a:p>
            <a:pPr>
              <a:defRPr/>
            </a:pPr>
            <a:endParaRPr lang="en-US" altLang="zh-CN"/>
          </a:p>
        </p:txBody>
      </p:sp>
      <p:sp>
        <p:nvSpPr>
          <p:cNvPr id="11" name="Rectangle 6"/>
          <p:cNvSpPr>
            <a:spLocks noGrp="1" noChangeArrowheads="1"/>
          </p:cNvSpPr>
          <p:nvPr>
            <p:ph type="sldNum" sz="quarter" idx="12"/>
          </p:nvPr>
        </p:nvSpPr>
        <p:spPr>
          <a:xfrm>
            <a:off x="7239000" y="6705600"/>
            <a:ext cx="1905000" cy="152400"/>
          </a:xfrm>
          <a:prstGeom prst="rect">
            <a:avLst/>
          </a:prstGeom>
        </p:spPr>
        <p:txBody>
          <a:bodyPr vert="horz" wrap="square" lIns="91440" tIns="45720" rIns="91440" bIns="45720" numCol="1" anchor="t" anchorCtr="0" compatLnSpc="1">
            <a:prstTxWarp prst="textNoShape">
              <a:avLst/>
            </a:prstTxWarp>
          </a:bodyPr>
          <a:lstStyle>
            <a:lvl1pPr eaLnBrk="1" hangingPunct="1">
              <a:defRPr smtClean="0">
                <a:ea typeface="文鼎CS中等线" pitchFamily="1" charset="-122"/>
              </a:defRPr>
            </a:lvl1pPr>
          </a:lstStyle>
          <a:p>
            <a:pPr>
              <a:defRPr/>
            </a:pPr>
            <a:fld id="{F13C750E-C3CC-425C-B5E7-58D19040AB5D}"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39552" y="115890"/>
            <a:ext cx="5969347" cy="809625"/>
          </a:xfrm>
        </p:spPr>
        <p:txBody>
          <a:bodyPr/>
          <a:lstStyle>
            <a:lvl1pPr>
              <a:defRPr sz="2000">
                <a:solidFill>
                  <a:srgbClr val="0070C0"/>
                </a:solidFill>
                <a:latin typeface="+mj-ea"/>
                <a:ea typeface="+mj-ea"/>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5"/>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4335" y="1196975"/>
            <a:ext cx="3931626"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6641" y="1196975"/>
            <a:ext cx="3931627" cy="46799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272"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272"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39553" y="115890"/>
            <a:ext cx="5112567" cy="809625"/>
          </a:xfrm>
        </p:spPr>
        <p:txBody>
          <a:bodyPr/>
          <a:lstStyle>
            <a:lvl1pPr>
              <a:defRPr sz="2000">
                <a:solidFill>
                  <a:srgbClr val="0070C0"/>
                </a:solidFill>
              </a:defRPr>
            </a:lvl1pPr>
          </a:lstStyle>
          <a:p>
            <a:r>
              <a:rPr lang="zh-CN" altLang="en-US" dirty="0" smtClean="0"/>
              <a:t>单击此处编辑母版标题样式</a:t>
            </a:r>
            <a:endParaRPr lang="zh-CN" altLang="en-US" dirty="0"/>
          </a:p>
        </p:txBody>
      </p:sp>
      <p:sp>
        <p:nvSpPr>
          <p:cNvPr id="3"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435"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538" y="273055"/>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435103"/>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en-US" altLang="zh-CN"/>
              <a:t>Inspur group</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050925" y="115888"/>
            <a:ext cx="3454400" cy="8096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9" name="Rectangle 5"/>
          <p:cNvSpPr>
            <a:spLocks noGrp="1" noChangeArrowheads="1"/>
          </p:cNvSpPr>
          <p:nvPr>
            <p:ph type="ftr" sz="quarter" idx="3"/>
          </p:nvPr>
        </p:nvSpPr>
        <p:spPr bwMode="auto">
          <a:xfrm>
            <a:off x="7812088" y="6524625"/>
            <a:ext cx="1295400" cy="279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fontAlgn="auto" hangingPunct="1">
              <a:spcBef>
                <a:spcPts val="0"/>
              </a:spcBef>
              <a:spcAft>
                <a:spcPts val="0"/>
              </a:spcAft>
              <a:defRPr kumimoji="0" sz="1400">
                <a:solidFill>
                  <a:srgbClr val="C0C0C0"/>
                </a:solidFill>
                <a:latin typeface="+mn-lt"/>
                <a:ea typeface="宋体" pitchFamily="2" charset="-122"/>
              </a:defRPr>
            </a:lvl1pPr>
          </a:lstStyle>
          <a:p>
            <a:pPr>
              <a:defRPr/>
            </a:pPr>
            <a:r>
              <a:rPr lang="en-US" altLang="zh-CN"/>
              <a:t>Inspur group</a:t>
            </a:r>
          </a:p>
        </p:txBody>
      </p:sp>
      <p:sp>
        <p:nvSpPr>
          <p:cNvPr id="1028" name="AutoShape 10"/>
          <p:cNvSpPr>
            <a:spLocks noChangeArrowheads="1"/>
          </p:cNvSpPr>
          <p:nvPr userDrawn="1"/>
        </p:nvSpPr>
        <p:spPr bwMode="auto">
          <a:xfrm flipV="1">
            <a:off x="0" y="0"/>
            <a:ext cx="827088" cy="825500"/>
          </a:xfrm>
          <a:prstGeom prst="rtTriangle">
            <a:avLst/>
          </a:prstGeom>
          <a:solidFill>
            <a:srgbClr val="0062AC"/>
          </a:solidFill>
          <a:ln>
            <a:noFill/>
          </a:ln>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en-US" smtClean="0">
              <a:ea typeface="文鼎CS中等线" pitchFamily="1" charset="-122"/>
            </a:endParaRPr>
          </a:p>
        </p:txBody>
      </p:sp>
      <p:sp>
        <p:nvSpPr>
          <p:cNvPr id="2" name="Rectangle 12"/>
          <p:cNvSpPr>
            <a:spLocks noChangeArrowheads="1"/>
          </p:cNvSpPr>
          <p:nvPr/>
        </p:nvSpPr>
        <p:spPr bwMode="auto">
          <a:xfrm>
            <a:off x="-36513" y="44450"/>
            <a:ext cx="2133601" cy="279400"/>
          </a:xfrm>
          <a:prstGeom prst="rect">
            <a:avLst/>
          </a:prstGeom>
          <a:noFill/>
          <a:ln>
            <a:noFill/>
          </a:ln>
          <a:extLst/>
        </p:spPr>
        <p:txBody>
          <a:bodyPr/>
          <a:lstStyle/>
          <a:p>
            <a:pPr eaLnBrk="1" hangingPunct="1">
              <a:defRPr/>
            </a:pPr>
            <a:fld id="{FBF4CB27-C107-463F-9D5F-125CC7376C79}" type="slidenum">
              <a:rPr lang="en-US" altLang="zh-CN" sz="1400">
                <a:solidFill>
                  <a:schemeClr val="bg1"/>
                </a:solidFill>
                <a:latin typeface="MyriadRegular" pitchFamily="2" charset="0"/>
                <a:ea typeface="文鼎CS中等线" pitchFamily="1" charset="-122"/>
              </a:rPr>
              <a:pPr eaLnBrk="1" hangingPunct="1">
                <a:defRPr/>
              </a:pPr>
              <a:t>‹#›</a:t>
            </a:fld>
            <a:endParaRPr lang="en-US" altLang="zh-CN" sz="1400">
              <a:solidFill>
                <a:schemeClr val="bg1"/>
              </a:solidFill>
              <a:latin typeface="MyriadRegular" pitchFamily="2" charset="0"/>
              <a:ea typeface="文鼎CS中等线" pitchFamily="1" charset="-122"/>
            </a:endParaRPr>
          </a:p>
        </p:txBody>
      </p:sp>
      <p:sp>
        <p:nvSpPr>
          <p:cNvPr id="1030" name="Rectangle 17"/>
          <p:cNvSpPr>
            <a:spLocks noGrp="1" noChangeArrowheads="1"/>
          </p:cNvSpPr>
          <p:nvPr>
            <p:ph type="body" idx="1"/>
          </p:nvPr>
        </p:nvSpPr>
        <p:spPr bwMode="auto">
          <a:xfrm>
            <a:off x="684213" y="1196975"/>
            <a:ext cx="8004175" cy="4679950"/>
          </a:xfrm>
          <a:prstGeom prst="rect">
            <a:avLst/>
          </a:prstGeom>
          <a:noFill/>
          <a:ln w="9525">
            <a:noFill/>
            <a:miter lim="800000"/>
            <a:headEnd/>
            <a:tailEnd/>
          </a:ln>
        </p:spPr>
        <p:txBody>
          <a:bodyPr vert="horz" wrap="square" lIns="9000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31" name="Line 29"/>
          <p:cNvSpPr>
            <a:spLocks noChangeShapeType="1"/>
          </p:cNvSpPr>
          <p:nvPr userDrawn="1"/>
        </p:nvSpPr>
        <p:spPr bwMode="auto">
          <a:xfrm>
            <a:off x="611188" y="908050"/>
            <a:ext cx="8137525" cy="0"/>
          </a:xfrm>
          <a:prstGeom prst="line">
            <a:avLst/>
          </a:prstGeom>
          <a:noFill/>
          <a:ln w="9525">
            <a:solidFill>
              <a:schemeClr val="bg2"/>
            </a:solidFill>
            <a:round/>
            <a:headEnd/>
            <a:tailEnd/>
          </a:ln>
        </p:spPr>
        <p:txBody>
          <a:bodyPr/>
          <a:lstStyle/>
          <a:p>
            <a:pPr>
              <a:defRPr/>
            </a:pPr>
            <a:endParaRPr lang="zh-CN" altLang="en-US"/>
          </a:p>
        </p:txBody>
      </p:sp>
    </p:spTree>
  </p:cSld>
  <p:clrMap bg1="lt1" tx1="dk1" bg2="lt2" tx2="dk2" accent1="accent1" accent2="accent2" accent3="accent3" accent4="accent4" accent5="accent5" accent6="accent6" hlink="hlink" folHlink="folHlink"/>
  <p:sldLayoutIdLst>
    <p:sldLayoutId id="2147484191" r:id="rId1"/>
    <p:sldLayoutId id="2147484180" r:id="rId2"/>
    <p:sldLayoutId id="2147484181" r:id="rId3"/>
    <p:sldLayoutId id="2147484182" r:id="rId4"/>
    <p:sldLayoutId id="2147484183" r:id="rId5"/>
    <p:sldLayoutId id="2147484184" r:id="rId6"/>
    <p:sldLayoutId id="2147484185" r:id="rId7"/>
    <p:sldLayoutId id="2147484186" r:id="rId8"/>
    <p:sldLayoutId id="2147484187" r:id="rId9"/>
    <p:sldLayoutId id="2147484188" r:id="rId10"/>
    <p:sldLayoutId id="2147484189" r:id="rId11"/>
    <p:sldLayoutId id="2147484190" r:id="rId12"/>
    <p:sldLayoutId id="2147484192" r:id="rId13"/>
  </p:sldLayoutIdLst>
  <p:timing>
    <p:tnLst>
      <p:par>
        <p:cTn id="1" dur="indefinite" restart="never" nodeType="tmRoot"/>
      </p:par>
    </p:tnLst>
  </p:timing>
  <p:hf sldNum="0" hdr="0" dt="0"/>
  <p:txStyles>
    <p:titleStyle>
      <a:lvl1pPr algn="l" rtl="0" eaLnBrk="0" fontAlgn="base" hangingPunct="0">
        <a:spcBef>
          <a:spcPct val="0"/>
        </a:spcBef>
        <a:spcAft>
          <a:spcPct val="0"/>
        </a:spcAft>
        <a:defRPr sz="2800" b="1">
          <a:solidFill>
            <a:schemeClr val="tx1"/>
          </a:solidFill>
          <a:latin typeface="+mj-lt"/>
          <a:ea typeface="+mj-ea"/>
          <a:cs typeface="文鼎CS中等线"/>
        </a:defRPr>
      </a:lvl1pPr>
      <a:lvl2pPr algn="l" rtl="0" eaLnBrk="0" fontAlgn="base" hangingPunct="0">
        <a:spcBef>
          <a:spcPct val="0"/>
        </a:spcBef>
        <a:spcAft>
          <a:spcPct val="0"/>
        </a:spcAft>
        <a:defRPr sz="2800" b="1">
          <a:solidFill>
            <a:schemeClr val="tx1"/>
          </a:solidFill>
          <a:latin typeface="MyriadRegular"/>
          <a:ea typeface="文鼎CS中等线" pitchFamily="49" charset="-122"/>
          <a:cs typeface="文鼎CS中等线"/>
        </a:defRPr>
      </a:lvl2pPr>
      <a:lvl3pPr algn="l" rtl="0" eaLnBrk="0" fontAlgn="base" hangingPunct="0">
        <a:spcBef>
          <a:spcPct val="0"/>
        </a:spcBef>
        <a:spcAft>
          <a:spcPct val="0"/>
        </a:spcAft>
        <a:defRPr sz="2800" b="1">
          <a:solidFill>
            <a:schemeClr val="tx1"/>
          </a:solidFill>
          <a:latin typeface="MyriadRegular"/>
          <a:ea typeface="文鼎CS中等线" pitchFamily="49" charset="-122"/>
          <a:cs typeface="文鼎CS中等线"/>
        </a:defRPr>
      </a:lvl3pPr>
      <a:lvl4pPr algn="l" rtl="0" eaLnBrk="0" fontAlgn="base" hangingPunct="0">
        <a:spcBef>
          <a:spcPct val="0"/>
        </a:spcBef>
        <a:spcAft>
          <a:spcPct val="0"/>
        </a:spcAft>
        <a:defRPr sz="2800" b="1">
          <a:solidFill>
            <a:schemeClr val="tx1"/>
          </a:solidFill>
          <a:latin typeface="MyriadRegular"/>
          <a:ea typeface="文鼎CS中等线" pitchFamily="49" charset="-122"/>
          <a:cs typeface="文鼎CS中等线"/>
        </a:defRPr>
      </a:lvl4pPr>
      <a:lvl5pPr algn="l" rtl="0" eaLnBrk="0" fontAlgn="base" hangingPunct="0">
        <a:spcBef>
          <a:spcPct val="0"/>
        </a:spcBef>
        <a:spcAft>
          <a:spcPct val="0"/>
        </a:spcAft>
        <a:defRPr sz="2800" b="1">
          <a:solidFill>
            <a:schemeClr val="tx1"/>
          </a:solidFill>
          <a:latin typeface="MyriadRegular"/>
          <a:ea typeface="文鼎CS中等线" pitchFamily="49" charset="-122"/>
          <a:cs typeface="文鼎CS中等线"/>
        </a:defRPr>
      </a:lvl5pPr>
      <a:lvl6pPr marL="457200" algn="l" rtl="0" fontAlgn="base">
        <a:spcBef>
          <a:spcPct val="0"/>
        </a:spcBef>
        <a:spcAft>
          <a:spcPct val="0"/>
        </a:spcAft>
        <a:defRPr sz="2800" b="1">
          <a:solidFill>
            <a:schemeClr val="tx1"/>
          </a:solidFill>
          <a:latin typeface="MyriadRegular"/>
          <a:ea typeface="文鼎CS中等线" pitchFamily="49" charset="-122"/>
        </a:defRPr>
      </a:lvl6pPr>
      <a:lvl7pPr marL="914400" algn="l" rtl="0" fontAlgn="base">
        <a:spcBef>
          <a:spcPct val="0"/>
        </a:spcBef>
        <a:spcAft>
          <a:spcPct val="0"/>
        </a:spcAft>
        <a:defRPr sz="2800" b="1">
          <a:solidFill>
            <a:schemeClr val="tx1"/>
          </a:solidFill>
          <a:latin typeface="MyriadRegular"/>
          <a:ea typeface="文鼎CS中等线" pitchFamily="49" charset="-122"/>
        </a:defRPr>
      </a:lvl7pPr>
      <a:lvl8pPr marL="1371600" algn="l" rtl="0" fontAlgn="base">
        <a:spcBef>
          <a:spcPct val="0"/>
        </a:spcBef>
        <a:spcAft>
          <a:spcPct val="0"/>
        </a:spcAft>
        <a:defRPr sz="2800" b="1">
          <a:solidFill>
            <a:schemeClr val="tx1"/>
          </a:solidFill>
          <a:latin typeface="MyriadRegular"/>
          <a:ea typeface="文鼎CS中等线" pitchFamily="49" charset="-122"/>
        </a:defRPr>
      </a:lvl8pPr>
      <a:lvl9pPr marL="1828800" algn="l" rtl="0" fontAlgn="base">
        <a:spcBef>
          <a:spcPct val="0"/>
        </a:spcBef>
        <a:spcAft>
          <a:spcPct val="0"/>
        </a:spcAft>
        <a:defRPr sz="2800" b="1">
          <a:solidFill>
            <a:schemeClr val="tx1"/>
          </a:solidFill>
          <a:latin typeface="MyriadRegular"/>
          <a:ea typeface="文鼎CS中等线" pitchFamily="49" charset="-122"/>
        </a:defRPr>
      </a:lvl9pPr>
    </p:titleStyle>
    <p:bodyStyle>
      <a:lvl1pPr marL="342900" indent="-342900" algn="l" rtl="0" eaLnBrk="0" fontAlgn="t" hangingPunct="0">
        <a:lnSpc>
          <a:spcPct val="120000"/>
        </a:lnSpc>
        <a:spcBef>
          <a:spcPct val="20000"/>
        </a:spcBef>
        <a:spcAft>
          <a:spcPct val="0"/>
        </a:spcAft>
        <a:buClr>
          <a:schemeClr val="accent2"/>
        </a:buClr>
        <a:buBlip>
          <a:blip r:embed="rId15"/>
        </a:buBlip>
        <a:defRPr sz="2400">
          <a:solidFill>
            <a:schemeClr val="tx1"/>
          </a:solidFill>
          <a:latin typeface="+mn-lt"/>
          <a:ea typeface="+mn-ea"/>
          <a:cs typeface="文鼎CS中等线"/>
        </a:defRPr>
      </a:lvl1pPr>
      <a:lvl2pPr marL="742950" indent="-285750" algn="l" rtl="0" eaLnBrk="0" fontAlgn="t" hangingPunct="0">
        <a:lnSpc>
          <a:spcPct val="120000"/>
        </a:lnSpc>
        <a:spcBef>
          <a:spcPct val="20000"/>
        </a:spcBef>
        <a:spcAft>
          <a:spcPct val="0"/>
        </a:spcAft>
        <a:buClr>
          <a:schemeClr val="accent2"/>
        </a:buClr>
        <a:buFont typeface="Arial" pitchFamily="34" charset="0"/>
        <a:buBlip>
          <a:blip r:embed="rId15"/>
        </a:buBlip>
        <a:defRPr sz="2000">
          <a:solidFill>
            <a:schemeClr val="tx1"/>
          </a:solidFill>
          <a:latin typeface="+mn-lt"/>
          <a:ea typeface="+mn-ea"/>
          <a:cs typeface="文鼎CS中等线"/>
        </a:defRPr>
      </a:lvl2pPr>
      <a:lvl3pPr marL="1181100" indent="-266700" algn="l" rtl="0" eaLnBrk="0" fontAlgn="t" hangingPunct="0">
        <a:lnSpc>
          <a:spcPct val="120000"/>
        </a:lnSpc>
        <a:spcBef>
          <a:spcPct val="20000"/>
        </a:spcBef>
        <a:spcAft>
          <a:spcPct val="0"/>
        </a:spcAft>
        <a:buClr>
          <a:schemeClr val="accent2"/>
        </a:buClr>
        <a:buBlip>
          <a:blip r:embed="rId15"/>
        </a:buBlip>
        <a:defRPr sz="2000">
          <a:solidFill>
            <a:schemeClr val="tx1"/>
          </a:solidFill>
          <a:latin typeface="+mn-lt"/>
          <a:ea typeface="+mn-ea"/>
          <a:cs typeface="文鼎CS中等线"/>
        </a:defRPr>
      </a:lvl3pPr>
      <a:lvl4pPr marL="1638300" indent="-266700" algn="l" rtl="0" eaLnBrk="0" fontAlgn="t" hangingPunct="0">
        <a:lnSpc>
          <a:spcPct val="120000"/>
        </a:lnSpc>
        <a:spcBef>
          <a:spcPct val="20000"/>
        </a:spcBef>
        <a:spcAft>
          <a:spcPct val="0"/>
        </a:spcAft>
        <a:buClr>
          <a:schemeClr val="accent2"/>
        </a:buClr>
        <a:buFont typeface="Arial" pitchFamily="34" charset="0"/>
        <a:buBlip>
          <a:blip r:embed="rId15"/>
        </a:buBlip>
        <a:defRPr sz="2000">
          <a:solidFill>
            <a:schemeClr val="tx1"/>
          </a:solidFill>
          <a:latin typeface="+mn-lt"/>
          <a:ea typeface="+mn-ea"/>
          <a:cs typeface="文鼎CS中等线"/>
        </a:defRPr>
      </a:lvl4pPr>
      <a:lvl5pPr marL="2095500" indent="-266700" algn="l" rtl="0" eaLnBrk="0" fontAlgn="t" hangingPunct="0">
        <a:lnSpc>
          <a:spcPct val="120000"/>
        </a:lnSpc>
        <a:spcBef>
          <a:spcPct val="20000"/>
        </a:spcBef>
        <a:spcAft>
          <a:spcPct val="0"/>
        </a:spcAft>
        <a:buClr>
          <a:schemeClr val="accent2"/>
        </a:buClr>
        <a:buBlip>
          <a:blip r:embed="rId15"/>
        </a:buBlip>
        <a:defRPr sz="2000">
          <a:solidFill>
            <a:schemeClr val="tx1"/>
          </a:solidFill>
          <a:latin typeface="+mn-lt"/>
          <a:ea typeface="+mn-ea"/>
          <a:cs typeface="文鼎CS中等线"/>
        </a:defRPr>
      </a:lvl5pPr>
      <a:lvl6pPr marL="2552700" indent="-266700" algn="l" rtl="0" fontAlgn="t">
        <a:lnSpc>
          <a:spcPct val="120000"/>
        </a:lnSpc>
        <a:spcBef>
          <a:spcPct val="20000"/>
        </a:spcBef>
        <a:spcAft>
          <a:spcPct val="0"/>
        </a:spcAft>
        <a:buClr>
          <a:schemeClr val="accent2"/>
        </a:buClr>
        <a:buBlip>
          <a:blip r:embed="rId15"/>
        </a:buBlip>
        <a:defRPr sz="2000">
          <a:solidFill>
            <a:schemeClr val="tx1"/>
          </a:solidFill>
          <a:latin typeface="+mn-lt"/>
          <a:ea typeface="+mn-ea"/>
        </a:defRPr>
      </a:lvl6pPr>
      <a:lvl7pPr marL="3009900" indent="-266700" algn="l" rtl="0" fontAlgn="t">
        <a:lnSpc>
          <a:spcPct val="120000"/>
        </a:lnSpc>
        <a:spcBef>
          <a:spcPct val="20000"/>
        </a:spcBef>
        <a:spcAft>
          <a:spcPct val="0"/>
        </a:spcAft>
        <a:buClr>
          <a:schemeClr val="accent2"/>
        </a:buClr>
        <a:buBlip>
          <a:blip r:embed="rId15"/>
        </a:buBlip>
        <a:defRPr sz="2000">
          <a:solidFill>
            <a:schemeClr val="tx1"/>
          </a:solidFill>
          <a:latin typeface="+mn-lt"/>
          <a:ea typeface="+mn-ea"/>
        </a:defRPr>
      </a:lvl7pPr>
      <a:lvl8pPr marL="3467100" indent="-266700" algn="l" rtl="0" fontAlgn="t">
        <a:lnSpc>
          <a:spcPct val="120000"/>
        </a:lnSpc>
        <a:spcBef>
          <a:spcPct val="20000"/>
        </a:spcBef>
        <a:spcAft>
          <a:spcPct val="0"/>
        </a:spcAft>
        <a:buClr>
          <a:schemeClr val="accent2"/>
        </a:buClr>
        <a:buBlip>
          <a:blip r:embed="rId15"/>
        </a:buBlip>
        <a:defRPr sz="2000">
          <a:solidFill>
            <a:schemeClr val="tx1"/>
          </a:solidFill>
          <a:latin typeface="+mn-lt"/>
          <a:ea typeface="+mn-ea"/>
        </a:defRPr>
      </a:lvl8pPr>
      <a:lvl9pPr marL="3924300" indent="-266700" algn="l" rtl="0" fontAlgn="t">
        <a:lnSpc>
          <a:spcPct val="120000"/>
        </a:lnSpc>
        <a:spcBef>
          <a:spcPct val="20000"/>
        </a:spcBef>
        <a:spcAft>
          <a:spcPct val="0"/>
        </a:spcAft>
        <a:buClr>
          <a:schemeClr val="accent2"/>
        </a:buClr>
        <a:buBlip>
          <a:blip r:embed="rId15"/>
        </a:buBlip>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Microsoft_Excel_97-2003____1.xls"/><Relationship Id="rId3" Type="http://schemas.openxmlformats.org/officeDocument/2006/relationships/notesSlide" Target="../notesSlides/notesSlide12.xml"/><Relationship Id="rId7" Type="http://schemas.openxmlformats.org/officeDocument/2006/relationships/image" Target="../media/image7.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package" Target="../embeddings/Microsoft_Word___1.docx"/><Relationship Id="rId5" Type="http://schemas.openxmlformats.org/officeDocument/2006/relationships/image" Target="../media/image6.emf"/><Relationship Id="rId4" Type="http://schemas.openxmlformats.org/officeDocument/2006/relationships/oleObject" Target="../embeddings/oleObject3.bin"/><Relationship Id="rId9" Type="http://schemas.openxmlformats.org/officeDocument/2006/relationships/image" Target="../media/image8.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wmf"/><Relationship Id="rId4" Type="http://schemas.openxmlformats.org/officeDocument/2006/relationships/package" Target="../embeddings/Microsoft_Word___2.docx"/></Relationships>
</file>

<file path=ppt/slides/_rels/slide1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3.wmf"/><Relationship Id="rId4" Type="http://schemas.openxmlformats.org/officeDocument/2006/relationships/package" Target="../embeddings/Microsoft_Word___3.docx"/></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4.wmf"/><Relationship Id="rId4" Type="http://schemas.openxmlformats.org/officeDocument/2006/relationships/package" Target="../embeddings/Microsoft_Word___4.docx"/></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e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副标题 1"/>
          <p:cNvSpPr>
            <a:spLocks noGrp="1"/>
          </p:cNvSpPr>
          <p:nvPr>
            <p:ph type="subTitle" idx="1"/>
          </p:nvPr>
        </p:nvSpPr>
        <p:spPr>
          <a:xfrm>
            <a:off x="395288" y="2331839"/>
            <a:ext cx="8353425" cy="737121"/>
          </a:xfrm>
        </p:spPr>
        <p:txBody>
          <a:bodyPr/>
          <a:lstStyle/>
          <a:p>
            <a:pPr algn="ctr"/>
            <a:r>
              <a:rPr lang="en-US" altLang="zh-CN" b="1" smtClean="0">
                <a:latin typeface="黑体" pitchFamily="49" charset="-122"/>
                <a:ea typeface="黑体" pitchFamily="49" charset="-122"/>
              </a:rPr>
              <a:t>FPF</a:t>
            </a:r>
            <a:r>
              <a:rPr lang="zh-CN" altLang="en-US" b="1" smtClean="0">
                <a:latin typeface="黑体" pitchFamily="49" charset="-122"/>
                <a:ea typeface="黑体" pitchFamily="49" charset="-122"/>
              </a:rPr>
              <a:t>框架体系介绍文档</a:t>
            </a:r>
            <a:endParaRPr lang="en-US" altLang="zh-CN" b="1" smtClean="0">
              <a:latin typeface="黑体" pitchFamily="49" charset="-122"/>
              <a:ea typeface="黑体" pitchFamily="49" charset="-122"/>
            </a:endParaRPr>
          </a:p>
        </p:txBody>
      </p:sp>
      <p:pic>
        <p:nvPicPr>
          <p:cNvPr id="4099" name="Picture 28" descr="D:\workspace1\ftp-parser-framework\doc\100-系统截图\00-系统图标-01.png"/>
          <p:cNvPicPr>
            <a:picLocks noChangeAspect="1" noChangeArrowheads="1"/>
          </p:cNvPicPr>
          <p:nvPr/>
        </p:nvPicPr>
        <p:blipFill>
          <a:blip r:embed="rId3" cstate="print"/>
          <a:srcRect/>
          <a:stretch>
            <a:fillRect/>
          </a:stretch>
        </p:blipFill>
        <p:spPr bwMode="auto">
          <a:xfrm>
            <a:off x="49213" y="5713413"/>
            <a:ext cx="4667250" cy="523875"/>
          </a:xfrm>
          <a:prstGeom prst="rect">
            <a:avLst/>
          </a:prstGeom>
          <a:noFill/>
          <a:ln w="9525">
            <a:noFill/>
            <a:miter lim="800000"/>
            <a:headEnd/>
            <a:tailEnd/>
          </a:ln>
        </p:spPr>
      </p:pic>
      <p:sp>
        <p:nvSpPr>
          <p:cNvPr id="31" name="副标题 1"/>
          <p:cNvSpPr txBox="1">
            <a:spLocks/>
          </p:cNvSpPr>
          <p:nvPr/>
        </p:nvSpPr>
        <p:spPr bwMode="auto">
          <a:xfrm>
            <a:off x="6985000" y="3716338"/>
            <a:ext cx="2124075" cy="792162"/>
          </a:xfrm>
          <a:prstGeom prst="rect">
            <a:avLst/>
          </a:prstGeom>
          <a:noFill/>
          <a:ln w="9525">
            <a:noFill/>
            <a:miter lim="800000"/>
            <a:headEnd/>
            <a:tailEnd/>
          </a:ln>
        </p:spPr>
        <p:txBody>
          <a:bodyPr/>
          <a:lstStyle/>
          <a:p>
            <a:pPr algn="r" fontAlgn="t">
              <a:lnSpc>
                <a:spcPct val="120000"/>
              </a:lnSpc>
              <a:spcBef>
                <a:spcPct val="20000"/>
              </a:spcBef>
              <a:buClr>
                <a:schemeClr val="accent2"/>
              </a:buClr>
              <a:defRPr/>
            </a:pPr>
            <a:r>
              <a:rPr lang="zh-CN" altLang="en-US" sz="1600" b="1" kern="0">
                <a:solidFill>
                  <a:schemeClr val="bg1">
                    <a:lumMod val="50000"/>
                  </a:schemeClr>
                </a:solidFill>
                <a:latin typeface="黑体" pitchFamily="49" charset="-122"/>
                <a:ea typeface="黑体" pitchFamily="49" charset="-122"/>
                <a:cs typeface="文鼎CS中等线"/>
              </a:rPr>
              <a:t>武玉刚</a:t>
            </a:r>
            <a:endParaRPr lang="en-US" altLang="zh-CN" sz="1600" b="1" kern="0">
              <a:solidFill>
                <a:schemeClr val="bg1">
                  <a:lumMod val="50000"/>
                </a:schemeClr>
              </a:solidFill>
              <a:latin typeface="黑体" pitchFamily="49" charset="-122"/>
              <a:ea typeface="黑体" pitchFamily="49" charset="-122"/>
              <a:cs typeface="文鼎CS中等线"/>
            </a:endParaRPr>
          </a:p>
          <a:p>
            <a:pPr algn="r" fontAlgn="t">
              <a:lnSpc>
                <a:spcPct val="120000"/>
              </a:lnSpc>
              <a:spcBef>
                <a:spcPct val="20000"/>
              </a:spcBef>
              <a:buClr>
                <a:schemeClr val="accent2"/>
              </a:buClr>
              <a:defRPr/>
            </a:pPr>
            <a:r>
              <a:rPr lang="en-US" altLang="zh-CN" sz="1600" b="1" kern="0" smtClean="0">
                <a:solidFill>
                  <a:schemeClr val="bg1">
                    <a:lumMod val="50000"/>
                  </a:schemeClr>
                </a:solidFill>
                <a:latin typeface="黑体" pitchFamily="49" charset="-122"/>
                <a:ea typeface="黑体" pitchFamily="49" charset="-122"/>
                <a:cs typeface="文鼎CS中等线"/>
              </a:rPr>
              <a:t>2013/5/14</a:t>
            </a:r>
            <a:endParaRPr lang="zh-CN" altLang="en-US" sz="1600" b="1" kern="0">
              <a:solidFill>
                <a:schemeClr val="bg1">
                  <a:lumMod val="50000"/>
                </a:schemeClr>
              </a:solidFill>
              <a:latin typeface="黑体" pitchFamily="49" charset="-122"/>
              <a:ea typeface="黑体" pitchFamily="49" charset="-122"/>
              <a:cs typeface="文鼎CS中等线"/>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bwMode="auto">
          <a:xfrm>
            <a:off x="179512" y="5652864"/>
            <a:ext cx="8784000" cy="872480"/>
          </a:xfrm>
          <a:prstGeom prst="roundRect">
            <a:avLst>
              <a:gd name="adj" fmla="val 8804"/>
            </a:avLst>
          </a:prstGeom>
          <a:solidFill>
            <a:srgbClr val="92D05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algn="ctr" eaLnBrk="1" hangingPunct="1">
              <a:lnSpc>
                <a:spcPct val="150000"/>
              </a:lnSpc>
              <a:defRPr/>
            </a:pPr>
            <a:endParaRPr lang="zh-CN" altLang="en-US" sz="2200" b="1">
              <a:latin typeface="微软雅黑" pitchFamily="34" charset="-122"/>
              <a:ea typeface="微软雅黑" pitchFamily="34" charset="-122"/>
            </a:endParaRPr>
          </a:p>
        </p:txBody>
      </p:sp>
      <p:sp>
        <p:nvSpPr>
          <p:cNvPr id="5" name="圆角矩形 4"/>
          <p:cNvSpPr/>
          <p:nvPr/>
        </p:nvSpPr>
        <p:spPr bwMode="auto">
          <a:xfrm>
            <a:off x="179512" y="3356992"/>
            <a:ext cx="8784000" cy="2016224"/>
          </a:xfrm>
          <a:prstGeom prst="roundRect">
            <a:avLst>
              <a:gd name="adj" fmla="val 4040"/>
            </a:avLst>
          </a:prstGeom>
          <a:solidFill>
            <a:srgbClr val="33CCCC"/>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algn="ctr" eaLnBrk="1" hangingPunct="1">
              <a:lnSpc>
                <a:spcPct val="150000"/>
              </a:lnSpc>
              <a:defRPr/>
            </a:pPr>
            <a:endParaRPr lang="zh-CN" altLang="en-US" sz="2200" b="1">
              <a:latin typeface="微软雅黑" pitchFamily="34" charset="-122"/>
              <a:ea typeface="微软雅黑" pitchFamily="34" charset="-122"/>
            </a:endParaRPr>
          </a:p>
        </p:txBody>
      </p:sp>
      <p:sp>
        <p:nvSpPr>
          <p:cNvPr id="4" name="圆角矩形 3"/>
          <p:cNvSpPr/>
          <p:nvPr/>
        </p:nvSpPr>
        <p:spPr bwMode="auto">
          <a:xfrm>
            <a:off x="179512" y="1052736"/>
            <a:ext cx="8784976" cy="2016224"/>
          </a:xfrm>
          <a:prstGeom prst="roundRect">
            <a:avLst>
              <a:gd name="adj" fmla="val 4040"/>
            </a:avLst>
          </a:prstGeom>
          <a:gradFill>
            <a:gsLst>
              <a:gs pos="0">
                <a:srgbClr val="E0BB20"/>
              </a:gs>
              <a:gs pos="100000">
                <a:srgbClr val="E0BB20"/>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endParaRPr lang="zh-CN" altLang="en-US" kern="0">
              <a:solidFill>
                <a:schemeClr val="bg1"/>
              </a:solidFill>
              <a:latin typeface="Arial" pitchFamily="34" charset="0"/>
              <a:ea typeface="宋体" pitchFamily="2" charset="-122"/>
            </a:endParaRPr>
          </a:p>
        </p:txBody>
      </p:sp>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框架目录结构</a:t>
            </a:r>
            <a:endParaRPr lang="zh-CN" altLang="en-US" sz="2400">
              <a:solidFill>
                <a:sysClr val="windowText" lastClr="000000"/>
              </a:solidFill>
              <a:latin typeface="微软雅黑" pitchFamily="34" charset="-122"/>
              <a:ea typeface="微软雅黑" pitchFamily="34" charset="-122"/>
              <a:cs typeface="+mn-cs"/>
            </a:endParaRPr>
          </a:p>
        </p:txBody>
      </p:sp>
      <p:sp>
        <p:nvSpPr>
          <p:cNvPr id="113665" name="Rectangle 1"/>
          <p:cNvSpPr>
            <a:spLocks noChangeArrowheads="1"/>
          </p:cNvSpPr>
          <p:nvPr/>
        </p:nvSpPr>
        <p:spPr bwMode="auto">
          <a:xfrm>
            <a:off x="251520" y="1052736"/>
            <a:ext cx="8640000" cy="544764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1" fontAlgn="base" latinLnBrk="0" hangingPunct="1">
              <a:lnSpc>
                <a:spcPct val="150000"/>
              </a:lnSpc>
              <a:spcBef>
                <a:spcPct val="0"/>
              </a:spcBef>
              <a:spcAft>
                <a:spcPct val="0"/>
              </a:spcAft>
              <a:buClrTx/>
              <a:buSzTx/>
              <a:tabLst/>
            </a:pPr>
            <a:r>
              <a:rPr lang="en-US" altLang="zh-CN" sz="1600" b="1" smtClean="0">
                <a:latin typeface="微软雅黑" pitchFamily="34" charset="-122"/>
                <a:ea typeface="微软雅黑" pitchFamily="34" charset="-122"/>
                <a:cs typeface="Times New Roman" pitchFamily="18" charset="0"/>
              </a:rPr>
              <a:t>b</a:t>
            </a: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in</a:t>
            </a: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目录</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 </a:t>
            </a:r>
            <a:endPar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p>
            <a:pPr marL="342900" marR="0" lvl="0" indent="-342900" algn="l" defTabSz="914400" rtl="0" eaLnBrk="1" fontAlgn="base" latinLnBrk="0" hangingPunct="1">
              <a:lnSpc>
                <a:spcPct val="150000"/>
              </a:lnSpc>
              <a:spcBef>
                <a:spcPct val="0"/>
              </a:spcBef>
              <a:spcAft>
                <a:spcPct val="0"/>
              </a:spcAft>
              <a:buClrTx/>
              <a:buSzTx/>
              <a:tabLst/>
            </a:pPr>
            <a:r>
              <a:rPr lang="en-US" altLang="zh-CN" sz="1600" smtClean="0">
                <a:latin typeface="微软雅黑" pitchFamily="34" charset="-122"/>
                <a:ea typeface="微软雅黑" pitchFamily="34" charset="-122"/>
                <a:cs typeface="Times New Roman" pitchFamily="18" charset="0"/>
              </a:rPr>
              <a:t>	</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用于存放该框架运行所需的</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shell</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脚本，该目录下的</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shell</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脚本是使用该框架的其它程序所必须的脚本，</a:t>
            </a:r>
            <a:r>
              <a:rPr kumimoji="0" lang="zh-CN" altLang="en-US" sz="1600" b="0" i="0" u="none" strike="noStrike" cap="none" normalizeH="0" baseline="0" smtClean="0">
                <a:ln>
                  <a:noFill/>
                </a:ln>
                <a:solidFill>
                  <a:srgbClr val="FF5050"/>
                </a:solidFill>
                <a:effectLst/>
                <a:latin typeface="微软雅黑" pitchFamily="34" charset="-122"/>
                <a:ea typeface="微软雅黑" pitchFamily="34" charset="-122"/>
                <a:cs typeface="Times New Roman" pitchFamily="18" charset="0"/>
              </a:rPr>
              <a:t>注意</a:t>
            </a:r>
            <a:r>
              <a:rPr kumimoji="0" lang="zh-CN" altLang="en-US" sz="1600" b="0" i="0" u="none" strike="noStrike" cap="none" normalizeH="0" baseline="0" smtClean="0">
                <a:ln>
                  <a:noFill/>
                </a:ln>
                <a:solidFill>
                  <a:srgbClr val="FF0000"/>
                </a:solidFill>
                <a:effectLst/>
                <a:latin typeface="微软雅黑" pitchFamily="34" charset="-122"/>
                <a:ea typeface="微软雅黑" pitchFamily="34" charset="-122"/>
                <a:cs typeface="Times New Roman" pitchFamily="18" charset="0"/>
              </a:rPr>
              <a:t>不可改动</a:t>
            </a:r>
            <a:r>
              <a:rPr lang="zh-CN" altLang="en-US" sz="1600" smtClean="0">
                <a:latin typeface="微软雅黑" pitchFamily="34" charset="-122"/>
                <a:ea typeface="微软雅黑" pitchFamily="34" charset="-122"/>
                <a:cs typeface="Times New Roman" pitchFamily="18" charset="0"/>
              </a:rPr>
              <a:t>，</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包括：</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a:p>
            <a:pPr marL="720000" marR="0" lvl="1" indent="-342900" defTabSz="914400" rtl="0" eaLnBrk="0" fontAlgn="base" latinLnBrk="0" hangingPunct="0">
              <a:lnSpc>
                <a:spcPct val="150000"/>
              </a:lnSpc>
              <a:spcBef>
                <a:spcPct val="0"/>
              </a:spcBef>
              <a:spcAft>
                <a:spcPct val="0"/>
              </a:spcAft>
              <a:buClrTx/>
              <a:buSzPct val="100000"/>
              <a:tabLst/>
            </a:pPr>
            <a:r>
              <a:rPr kumimoji="0" lang="en-US" altLang="zh-CN"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startup.sh</a:t>
            </a:r>
            <a:r>
              <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                     启动进程。</a:t>
            </a:r>
            <a:endPar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宋体" pitchFamily="2" charset="-122"/>
            </a:endParaRPr>
          </a:p>
          <a:p>
            <a:pPr marL="720000" lvl="1" indent="-342900">
              <a:lnSpc>
                <a:spcPct val="150000"/>
              </a:lnSpc>
              <a:buSzPct val="100000"/>
            </a:pPr>
            <a:r>
              <a:rPr kumimoji="0" lang="en-US" altLang="zh-CN"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status.sh</a:t>
            </a:r>
            <a:r>
              <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                       </a:t>
            </a:r>
            <a:r>
              <a:rPr lang="zh-CN" altLang="en-US" sz="1200" smtClean="0">
                <a:solidFill>
                  <a:schemeClr val="tx1">
                    <a:lumMod val="50000"/>
                    <a:lumOff val="50000"/>
                  </a:schemeClr>
                </a:solidFill>
                <a:latin typeface="微软雅黑" pitchFamily="34" charset="-122"/>
                <a:ea typeface="微软雅黑" pitchFamily="34" charset="-122"/>
                <a:cs typeface="Times New Roman" pitchFamily="18" charset="0"/>
              </a:rPr>
              <a:t>查看</a:t>
            </a:r>
            <a:r>
              <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已启动进程状态。</a:t>
            </a:r>
            <a:endPar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宋体" pitchFamily="2" charset="-122"/>
            </a:endParaRPr>
          </a:p>
          <a:p>
            <a:pPr marL="720000" marR="0" lvl="1" indent="-342900" defTabSz="914400" rtl="0" eaLnBrk="0" fontAlgn="base" latinLnBrk="0" hangingPunct="0">
              <a:lnSpc>
                <a:spcPct val="150000"/>
              </a:lnSpc>
              <a:spcBef>
                <a:spcPct val="0"/>
              </a:spcBef>
              <a:spcAft>
                <a:spcPct val="0"/>
              </a:spcAft>
              <a:buClrTx/>
              <a:buSzPct val="100000"/>
              <a:tabLst/>
            </a:pPr>
            <a:r>
              <a:rPr kumimoji="0" lang="en-US" altLang="zh-CN"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shutdown.sh</a:t>
            </a:r>
            <a:r>
              <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                </a:t>
            </a:r>
            <a:r>
              <a:rPr kumimoji="0" lang="zh-CN" altLang="en-US" sz="1200" b="0" u="none" strike="noStrike" cap="none" normalizeH="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 </a:t>
            </a:r>
            <a:r>
              <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停止已启动的进程。</a:t>
            </a:r>
            <a:endParaRPr kumimoji="0" lang="en-US" altLang="zh-CN"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endParaRPr>
          </a:p>
          <a:p>
            <a:pPr marL="800100" marR="0" lvl="1" indent="-342900" algn="l" defTabSz="914400" rtl="0" eaLnBrk="0" fontAlgn="base" latinLnBrk="0" hangingPunct="0">
              <a:lnSpc>
                <a:spcPct val="150000"/>
              </a:lnSpc>
              <a:spcBef>
                <a:spcPct val="0"/>
              </a:spcBef>
              <a:spcAft>
                <a:spcPct val="0"/>
              </a:spcAft>
              <a:buClrTx/>
              <a:buSzPct val="100000"/>
              <a:tabLst/>
            </a:pP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a:p>
            <a:pPr marL="342900" marR="0" lvl="0" indent="-342900" algn="l" defTabSz="914400" rtl="0" eaLnBrk="0" fontAlgn="base" latinLnBrk="0" hangingPunct="0">
              <a:lnSpc>
                <a:spcPct val="150000"/>
              </a:lnSpc>
              <a:spcBef>
                <a:spcPct val="0"/>
              </a:spcBef>
              <a:spcAft>
                <a:spcPct val="0"/>
              </a:spcAft>
              <a:buClrTx/>
              <a:buSzTx/>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conf_template</a:t>
            </a: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目录</a:t>
            </a:r>
            <a:endPar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p>
            <a:pPr marL="342900" marR="0" lvl="0" indent="-342900" algn="l" defTabSz="914400" rtl="0" eaLnBrk="0" fontAlgn="base" latinLnBrk="0" hangingPunct="0">
              <a:lnSpc>
                <a:spcPct val="150000"/>
              </a:lnSpc>
              <a:spcBef>
                <a:spcPct val="0"/>
              </a:spcBef>
              <a:spcAft>
                <a:spcPct val="0"/>
              </a:spcAft>
              <a:buClrTx/>
              <a:buSzTx/>
              <a:tabLst/>
            </a:pPr>
            <a:r>
              <a:rPr lang="en-US" altLang="zh-CN" sz="1600" b="1" smtClean="0">
                <a:latin typeface="微软雅黑" pitchFamily="34" charset="-122"/>
                <a:ea typeface="微软雅黑" pitchFamily="34" charset="-122"/>
                <a:cs typeface="Times New Roman" pitchFamily="18" charset="0"/>
              </a:rPr>
              <a:t>	</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用于存放该框架所需的配置文件的模板，该目录下的文件在程序运行时不会起作用，仅是作为配置模板</a:t>
            </a:r>
            <a:r>
              <a:rPr kumimoji="0" lang="zh-CN" altLang="en-US" sz="1600" b="0" i="0" u="none" strike="noStrike" cap="none" normalizeH="0" baseline="0" smtClean="0">
                <a:ln>
                  <a:noFill/>
                </a:ln>
                <a:solidFill>
                  <a:srgbClr val="FF0000"/>
                </a:solidFill>
                <a:effectLst/>
                <a:latin typeface="微软雅黑" pitchFamily="34" charset="-122"/>
                <a:ea typeface="微软雅黑" pitchFamily="34" charset="-122"/>
                <a:cs typeface="Times New Roman" pitchFamily="18" charset="0"/>
              </a:rPr>
              <a:t>供参考使用</a:t>
            </a:r>
            <a:r>
              <a:rPr lang="zh-CN" altLang="en-US" sz="1600" smtClean="0">
                <a:latin typeface="微软雅黑" pitchFamily="34" charset="-122"/>
                <a:ea typeface="微软雅黑" pitchFamily="34" charset="-122"/>
                <a:cs typeface="Times New Roman" pitchFamily="18" charset="0"/>
              </a:rPr>
              <a:t>，</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包括：</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a:p>
            <a:pPr marL="720000" marR="0" lvl="1" indent="-342900" algn="l" defTabSz="914400" rtl="0" eaLnBrk="0" fontAlgn="base" latinLnBrk="0" hangingPunct="0">
              <a:lnSpc>
                <a:spcPct val="150000"/>
              </a:lnSpc>
              <a:spcBef>
                <a:spcPct val="0"/>
              </a:spcBef>
              <a:spcAft>
                <a:spcPct val="0"/>
              </a:spcAft>
              <a:buClrTx/>
              <a:buSzPct val="100000"/>
              <a:tabLst/>
            </a:pPr>
            <a:r>
              <a:rPr kumimoji="0" lang="en-US" altLang="zh-CN"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SystemConfig.xml</a:t>
            </a:r>
            <a:r>
              <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        程序的系统配置文件样例。</a:t>
            </a:r>
            <a:endPar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宋体" pitchFamily="2" charset="-122"/>
            </a:endParaRPr>
          </a:p>
          <a:p>
            <a:pPr marL="720000" marR="0" lvl="1" indent="-342900" algn="l" defTabSz="914400" rtl="0" eaLnBrk="0" fontAlgn="base" latinLnBrk="0" hangingPunct="0">
              <a:lnSpc>
                <a:spcPct val="150000"/>
              </a:lnSpc>
              <a:spcBef>
                <a:spcPct val="0"/>
              </a:spcBef>
              <a:spcAft>
                <a:spcPct val="0"/>
              </a:spcAft>
              <a:buClrTx/>
              <a:buSzPct val="100000"/>
              <a:tabLst/>
            </a:pPr>
            <a:r>
              <a:rPr kumimoji="0" lang="en-US" altLang="zh-CN"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FtpServerConfig.xml </a:t>
            </a:r>
            <a:r>
              <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   </a:t>
            </a:r>
            <a:r>
              <a:rPr kumimoji="0" lang="en-US" altLang="zh-CN"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FTP</a:t>
            </a:r>
            <a:r>
              <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连接信息配置文件样例。</a:t>
            </a:r>
            <a:endPar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宋体" pitchFamily="2" charset="-122"/>
            </a:endParaRPr>
          </a:p>
          <a:p>
            <a:pPr marL="720000" marR="0" lvl="1" indent="-342900" algn="l" defTabSz="914400" rtl="0" eaLnBrk="0" fontAlgn="base" latinLnBrk="0" hangingPunct="0">
              <a:lnSpc>
                <a:spcPct val="150000"/>
              </a:lnSpc>
              <a:spcBef>
                <a:spcPct val="0"/>
              </a:spcBef>
              <a:spcAft>
                <a:spcPct val="0"/>
              </a:spcAft>
              <a:buClrTx/>
              <a:buSzPct val="100000"/>
              <a:tabLst/>
            </a:pPr>
            <a:r>
              <a:rPr kumimoji="0" lang="en-US" altLang="zh-CN"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log4j.xml</a:t>
            </a:r>
            <a:r>
              <a:rPr kumimoji="0" lang="zh-CN" altLang="en-US"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rPr>
              <a:t>：                      日志记录配置文件样例。</a:t>
            </a:r>
            <a:endParaRPr kumimoji="0" lang="en-US" altLang="zh-CN" sz="1200" b="0" u="none" strike="noStrike" cap="none" normalizeH="0" baseline="0" smtClean="0">
              <a:ln>
                <a:noFill/>
              </a:ln>
              <a:solidFill>
                <a:schemeClr val="tx1">
                  <a:lumMod val="50000"/>
                  <a:lumOff val="50000"/>
                </a:schemeClr>
              </a:solidFill>
              <a:effectLst/>
              <a:latin typeface="微软雅黑" pitchFamily="34" charset="-122"/>
              <a:ea typeface="微软雅黑" pitchFamily="34" charset="-122"/>
              <a:cs typeface="Times New Roman" pitchFamily="18" charset="0"/>
            </a:endParaRPr>
          </a:p>
          <a:p>
            <a:pPr marL="800100" marR="0" lvl="1" indent="-342900" algn="l" defTabSz="914400" rtl="0" eaLnBrk="0" fontAlgn="base" latinLnBrk="0" hangingPunct="0">
              <a:lnSpc>
                <a:spcPct val="150000"/>
              </a:lnSpc>
              <a:spcBef>
                <a:spcPct val="0"/>
              </a:spcBef>
              <a:spcAft>
                <a:spcPct val="0"/>
              </a:spcAft>
              <a:buClrTx/>
              <a:buSzPct val="100000"/>
              <a:buFont typeface="+mj-lt"/>
              <a:buAutoNum type="arabicPeriod"/>
              <a:tabLst/>
            </a:pP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a:p>
            <a:pPr marL="342900" marR="0" lvl="0" indent="-342900" algn="l" defTabSz="914400" rtl="0" eaLnBrk="0" fontAlgn="base" latinLnBrk="0" hangingPunct="0">
              <a:lnSpc>
                <a:spcPct val="150000"/>
              </a:lnSpc>
              <a:spcBef>
                <a:spcPct val="0"/>
              </a:spcBef>
              <a:spcAft>
                <a:spcPct val="0"/>
              </a:spcAft>
              <a:buClrTx/>
              <a:buSzTx/>
              <a:tabLst/>
            </a:pPr>
            <a:r>
              <a:rPr lang="en-US" altLang="zh-CN" sz="1600" b="1" smtClean="0">
                <a:latin typeface="微软雅黑" pitchFamily="34" charset="-122"/>
                <a:ea typeface="微软雅黑" pitchFamily="34" charset="-122"/>
                <a:cs typeface="Times New Roman" pitchFamily="18" charset="0"/>
              </a:rPr>
              <a:t>l</a:t>
            </a: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ib</a:t>
            </a: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目录</a:t>
            </a:r>
            <a:endPar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endParaRPr>
          </a:p>
          <a:p>
            <a:pPr marL="342900" marR="0" lvl="0" indent="-342900" algn="l" defTabSz="914400" rtl="0" eaLnBrk="0" fontAlgn="base" latinLnBrk="0" hangingPunct="0">
              <a:lnSpc>
                <a:spcPct val="150000"/>
              </a:lnSpc>
              <a:spcBef>
                <a:spcPct val="0"/>
              </a:spcBef>
              <a:spcAft>
                <a:spcPct val="0"/>
              </a:spcAft>
              <a:buClrTx/>
              <a:buSzTx/>
              <a:tabLst/>
            </a:pPr>
            <a:r>
              <a:rPr lang="en-US" altLang="zh-CN" sz="1600" b="1" smtClean="0">
                <a:latin typeface="微软雅黑" pitchFamily="34" charset="-122"/>
                <a:ea typeface="微软雅黑" pitchFamily="34" charset="-122"/>
                <a:cs typeface="Times New Roman" pitchFamily="18" charset="0"/>
              </a:rPr>
              <a:t>	</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用于存放该框架所需的所有</a:t>
            </a:r>
            <a:r>
              <a:rPr kumimoji="0" lang="en-US" altLang="zh-CN"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jar</a:t>
            </a:r>
            <a:r>
              <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Times New Roman" pitchFamily="18" charset="0"/>
              </a:rPr>
              <a:t>包。</a:t>
            </a:r>
            <a:endParaRPr kumimoji="0" lang="zh-CN" altLang="en-US" sz="1600" b="0" i="0" u="none" strike="noStrike" cap="none" normalizeH="0" baseline="0" smtClean="0">
              <a:ln>
                <a:noFill/>
              </a:ln>
              <a:solidFill>
                <a:schemeClr val="tx1"/>
              </a:solidFill>
              <a:effectLst/>
              <a:latin typeface="微软雅黑" pitchFamily="34" charset="-122"/>
              <a:ea typeface="微软雅黑" pitchFamily="34" charset="-122"/>
              <a:cs typeface="宋体"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框架关键参数</a:t>
            </a:r>
            <a:endParaRPr lang="zh-CN" altLang="en-US" sz="2400">
              <a:solidFill>
                <a:sysClr val="windowText" lastClr="000000"/>
              </a:solidFill>
              <a:latin typeface="微软雅黑" pitchFamily="34" charset="-122"/>
              <a:ea typeface="微软雅黑" pitchFamily="34" charset="-122"/>
              <a:cs typeface="+mn-cs"/>
            </a:endParaRPr>
          </a:p>
        </p:txBody>
      </p:sp>
      <p:sp>
        <p:nvSpPr>
          <p:cNvPr id="92162" name="Rectangle 2"/>
          <p:cNvSpPr>
            <a:spLocks noChangeArrowheads="1"/>
          </p:cNvSpPr>
          <p:nvPr/>
        </p:nvSpPr>
        <p:spPr bwMode="auto">
          <a:xfrm>
            <a:off x="179512" y="815381"/>
            <a:ext cx="8784976" cy="618630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algn="just">
              <a:spcAft>
                <a:spcPts val="0"/>
              </a:spcAft>
            </a:pPr>
            <a:r>
              <a:rPr lang="en-US" altLang="zh-CN" sz="1000" b="1" kern="100" smtClean="0">
                <a:latin typeface="Arial"/>
                <a:ea typeface="宋体"/>
                <a:cs typeface="Times New Roman"/>
              </a:rPr>
              <a:t>&lt;</a:t>
            </a:r>
            <a:r>
              <a:rPr lang="en-US" altLang="zh-CN" sz="1000" b="1" kern="100" err="1" smtClean="0">
                <a:latin typeface="Arial"/>
                <a:ea typeface="宋体"/>
                <a:cs typeface="Times New Roman"/>
              </a:rPr>
              <a:t>Config</a:t>
            </a:r>
            <a:r>
              <a:rPr lang="en-US" altLang="zh-CN" sz="1000" b="1" kern="100" smtClean="0">
                <a:latin typeface="Arial"/>
                <a:ea typeface="宋体"/>
                <a:cs typeface="Times New Roman"/>
              </a:rPr>
              <a:t>&gt;</a:t>
            </a:r>
            <a:endParaRPr lang="zh-CN" altLang="zh-CN" sz="1100" b="1" kern="100" smtClean="0">
              <a:latin typeface="Calibri"/>
              <a:ea typeface="宋体"/>
              <a:cs typeface="Times New Roman"/>
            </a:endParaRPr>
          </a:p>
          <a:p>
            <a:pPr lvl="1" algn="just">
              <a:spcAft>
                <a:spcPts val="0"/>
              </a:spcAft>
            </a:pPr>
            <a:r>
              <a:rPr lang="en-US" altLang="zh-CN" sz="900" b="1" kern="100" smtClean="0">
                <a:solidFill>
                  <a:srgbClr val="0070C0"/>
                </a:solidFill>
                <a:latin typeface="Arial"/>
                <a:ea typeface="宋体"/>
                <a:cs typeface="Times New Roman"/>
              </a:rPr>
              <a:t>&lt;!-- FTP</a:t>
            </a:r>
            <a:r>
              <a:rPr lang="zh-CN" altLang="zh-CN" sz="900" b="1" kern="100" smtClean="0">
                <a:solidFill>
                  <a:srgbClr val="0070C0"/>
                </a:solidFill>
                <a:latin typeface="Arial"/>
                <a:ea typeface="宋体"/>
                <a:cs typeface="Arial"/>
              </a:rPr>
              <a:t>文件下载相关参数</a:t>
            </a:r>
            <a:r>
              <a:rPr lang="en-US" altLang="zh-CN" sz="900" b="1" kern="100" smtClean="0">
                <a:solidFill>
                  <a:srgbClr val="0070C0"/>
                </a:solidFill>
                <a:latin typeface="Arial"/>
                <a:ea typeface="宋体"/>
                <a:cs typeface="Times New Roman"/>
              </a:rPr>
              <a:t> --&gt;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&lt;ftp&gt;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00B050"/>
                </a:solidFill>
                <a:latin typeface="Arial"/>
                <a:ea typeface="宋体"/>
                <a:cs typeface="Arial"/>
              </a:rPr>
              <a:t>高级：</a:t>
            </a:r>
            <a:r>
              <a:rPr lang="en-US" altLang="zh-CN" sz="900" kern="100" smtClean="0">
                <a:solidFill>
                  <a:srgbClr val="00B050"/>
                </a:solidFill>
                <a:latin typeface="Arial"/>
                <a:ea typeface="宋体"/>
                <a:cs typeface="Times New Roman"/>
              </a:rPr>
              <a:t>ftp</a:t>
            </a:r>
            <a:r>
              <a:rPr lang="zh-CN" altLang="zh-CN" sz="900" kern="100" smtClean="0">
                <a:solidFill>
                  <a:srgbClr val="00B050"/>
                </a:solidFill>
                <a:latin typeface="Arial"/>
                <a:ea typeface="宋体"/>
                <a:cs typeface="Arial"/>
              </a:rPr>
              <a:t>采集轮询间隔时间，影响文件采集及时性；单位秒，默认</a:t>
            </a:r>
            <a:r>
              <a:rPr lang="en-US" altLang="zh-CN" sz="900" kern="100" smtClean="0">
                <a:solidFill>
                  <a:srgbClr val="00B050"/>
                </a:solidFill>
                <a:latin typeface="Arial"/>
                <a:ea typeface="宋体"/>
                <a:cs typeface="Times New Roman"/>
              </a:rPr>
              <a:t>60</a:t>
            </a:r>
            <a:r>
              <a:rPr lang="zh-CN" altLang="zh-CN" sz="900" kern="100" smtClean="0">
                <a:solidFill>
                  <a:srgbClr val="00B050"/>
                </a:solidFill>
                <a:latin typeface="Arial"/>
                <a:ea typeface="宋体"/>
                <a:cs typeface="Arial"/>
              </a:rPr>
              <a:t>秒；建议配置为文件生成周期的</a:t>
            </a:r>
            <a:r>
              <a:rPr lang="en-US" altLang="zh-CN" sz="900" kern="100" smtClean="0">
                <a:solidFill>
                  <a:srgbClr val="00B050"/>
                </a:solidFill>
                <a:latin typeface="Arial"/>
                <a:ea typeface="宋体"/>
                <a:cs typeface="Times New Roman"/>
              </a:rPr>
              <a:t>1/4</a:t>
            </a:r>
            <a:r>
              <a:rPr lang="zh-CN" altLang="zh-CN" sz="900" kern="100" smtClean="0">
                <a:solidFill>
                  <a:srgbClr val="00B050"/>
                </a:solidFill>
                <a:latin typeface="Arial"/>
                <a:ea typeface="宋体"/>
                <a:cs typeface="Arial"/>
              </a:rPr>
              <a:t>。</a:t>
            </a:r>
            <a:r>
              <a:rPr lang="en-US" altLang="zh-CN" sz="900" kern="100" smtClean="0">
                <a:solidFill>
                  <a:srgbClr val="00B050"/>
                </a:solidFill>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scanInterval</a:t>
            </a:r>
            <a:r>
              <a:rPr lang="en-US" altLang="zh-CN" sz="900" kern="100" smtClean="0">
                <a:latin typeface="Arial"/>
                <a:ea typeface="宋体"/>
                <a:cs typeface="Times New Roman"/>
              </a:rPr>
              <a:t>&gt;60&lt;/</a:t>
            </a:r>
            <a:r>
              <a:rPr lang="en-US" altLang="zh-CN" sz="900" kern="100" err="1" smtClean="0">
                <a:latin typeface="Arial"/>
                <a:ea typeface="宋体"/>
                <a:cs typeface="Times New Roman"/>
              </a:rPr>
              <a:t>scanInterval</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00B050"/>
                </a:solidFill>
                <a:latin typeface="Arial"/>
                <a:ea typeface="宋体"/>
                <a:cs typeface="Arial"/>
              </a:rPr>
              <a:t>高级：</a:t>
            </a:r>
            <a:r>
              <a:rPr lang="en-US" altLang="zh-CN" sz="900" kern="100" smtClean="0">
                <a:solidFill>
                  <a:srgbClr val="00B050"/>
                </a:solidFill>
                <a:latin typeface="Arial"/>
                <a:ea typeface="宋体"/>
                <a:cs typeface="Times New Roman"/>
              </a:rPr>
              <a:t>ftp</a:t>
            </a:r>
            <a:r>
              <a:rPr lang="zh-CN" altLang="zh-CN" sz="900" kern="100" smtClean="0">
                <a:solidFill>
                  <a:srgbClr val="00B050"/>
                </a:solidFill>
                <a:latin typeface="Arial"/>
                <a:ea typeface="宋体"/>
                <a:cs typeface="Arial"/>
              </a:rPr>
              <a:t>采集最近多长时间内生成的文件，单位秒，默认</a:t>
            </a:r>
            <a:r>
              <a:rPr lang="en-US" altLang="zh-CN" sz="900" kern="100" smtClean="0">
                <a:solidFill>
                  <a:srgbClr val="00B050"/>
                </a:solidFill>
                <a:latin typeface="Arial"/>
                <a:ea typeface="宋体"/>
                <a:cs typeface="Times New Roman"/>
              </a:rPr>
              <a:t>1</a:t>
            </a:r>
            <a:r>
              <a:rPr lang="zh-CN" altLang="zh-CN" sz="900" kern="100" smtClean="0">
                <a:solidFill>
                  <a:srgbClr val="00B050"/>
                </a:solidFill>
                <a:latin typeface="Arial"/>
                <a:ea typeface="宋体"/>
                <a:cs typeface="Arial"/>
              </a:rPr>
              <a:t>小时。</a:t>
            </a:r>
            <a:r>
              <a:rPr lang="en-US" altLang="zh-CN" sz="900" kern="100" smtClean="0">
                <a:solidFill>
                  <a:srgbClr val="00B050"/>
                </a:solidFill>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fileLastModifyTime</a:t>
            </a:r>
            <a:r>
              <a:rPr lang="en-US" altLang="zh-CN" sz="900" kern="100" smtClean="0">
                <a:latin typeface="Arial"/>
                <a:ea typeface="宋体"/>
                <a:cs typeface="Times New Roman"/>
              </a:rPr>
              <a:t>&gt;3600&lt;/</a:t>
            </a:r>
            <a:r>
              <a:rPr lang="en-US" altLang="zh-CN" sz="900" kern="100" err="1" smtClean="0">
                <a:latin typeface="Arial"/>
                <a:ea typeface="宋体"/>
                <a:cs typeface="Times New Roman"/>
              </a:rPr>
              <a:t>fileLastModifyTime</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&lt;/ftp&gt;</a:t>
            </a:r>
            <a:endParaRPr lang="zh-CN" altLang="zh-CN" sz="1050" kern="100" smtClean="0">
              <a:latin typeface="Calibri"/>
              <a:ea typeface="宋体"/>
              <a:cs typeface="Times New Roman"/>
            </a:endParaRPr>
          </a:p>
          <a:p>
            <a:pPr lvl="1" algn="just">
              <a:spcAft>
                <a:spcPts val="0"/>
              </a:spcAft>
            </a:pPr>
            <a:r>
              <a:rPr lang="en-US" altLang="zh-CN" sz="900" b="1" kern="100" smtClean="0">
                <a:solidFill>
                  <a:srgbClr val="0070C0"/>
                </a:solidFill>
                <a:latin typeface="Arial"/>
                <a:ea typeface="宋体"/>
                <a:cs typeface="Times New Roman"/>
              </a:rPr>
              <a:t>&lt;!-- </a:t>
            </a:r>
            <a:r>
              <a:rPr lang="en-US" altLang="zh-CN" sz="900" b="1" kern="100" err="1" smtClean="0">
                <a:solidFill>
                  <a:srgbClr val="0070C0"/>
                </a:solidFill>
                <a:latin typeface="Arial"/>
                <a:ea typeface="宋体"/>
                <a:cs typeface="Times New Roman"/>
              </a:rPr>
              <a:t>sqlldr</a:t>
            </a:r>
            <a:r>
              <a:rPr lang="zh-CN" altLang="zh-CN" sz="900" b="1" kern="100" smtClean="0">
                <a:solidFill>
                  <a:srgbClr val="0070C0"/>
                </a:solidFill>
                <a:latin typeface="Arial"/>
                <a:ea typeface="宋体"/>
                <a:cs typeface="Arial"/>
              </a:rPr>
              <a:t>入库时所需的信息</a:t>
            </a:r>
            <a:r>
              <a:rPr lang="en-US" altLang="zh-CN" sz="900" b="1" kern="100" smtClean="0">
                <a:solidFill>
                  <a:srgbClr val="0070C0"/>
                </a:solidFill>
                <a:latin typeface="Arial"/>
                <a:ea typeface="宋体"/>
                <a:cs typeface="Times New Roman"/>
              </a:rPr>
              <a:t> --&gt;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a:t>
            </a:r>
            <a:r>
              <a:rPr lang="en-US" altLang="zh-CN" sz="900" kern="100" err="1" smtClean="0">
                <a:latin typeface="Arial"/>
                <a:ea typeface="宋体"/>
                <a:cs typeface="Times New Roman"/>
              </a:rPr>
              <a:t>sqlldr</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FF0000"/>
                </a:solidFill>
                <a:latin typeface="Arial"/>
                <a:ea typeface="宋体"/>
                <a:cs typeface="Arial"/>
              </a:rPr>
              <a:t>项目现场需修改</a:t>
            </a:r>
            <a:r>
              <a:rPr lang="zh-CN" altLang="zh-CN" sz="900" kern="100" smtClean="0">
                <a:solidFill>
                  <a:srgbClr val="00B050"/>
                </a:solidFill>
                <a:latin typeface="Arial"/>
                <a:ea typeface="宋体"/>
                <a:cs typeface="Arial"/>
              </a:rPr>
              <a:t>：数据入库时</a:t>
            </a:r>
            <a:r>
              <a:rPr lang="en-US" altLang="zh-CN" sz="900" kern="100" err="1" smtClean="0">
                <a:solidFill>
                  <a:srgbClr val="00B050"/>
                </a:solidFill>
                <a:latin typeface="Arial"/>
                <a:ea typeface="宋体"/>
                <a:cs typeface="Times New Roman"/>
              </a:rPr>
              <a:t>SQLLDR</a:t>
            </a:r>
            <a:r>
              <a:rPr lang="zh-CN" altLang="zh-CN" sz="900" kern="100" smtClean="0">
                <a:solidFill>
                  <a:srgbClr val="00B050"/>
                </a:solidFill>
                <a:latin typeface="Arial"/>
                <a:ea typeface="宋体"/>
                <a:cs typeface="Arial"/>
              </a:rPr>
              <a:t>所需的</a:t>
            </a:r>
            <a:r>
              <a:rPr lang="en-US" altLang="zh-CN" sz="900" kern="100" err="1" smtClean="0">
                <a:solidFill>
                  <a:srgbClr val="00B050"/>
                </a:solidFill>
                <a:latin typeface="Arial"/>
                <a:ea typeface="宋体"/>
                <a:cs typeface="Times New Roman"/>
              </a:rPr>
              <a:t>dbuserid</a:t>
            </a:r>
            <a:r>
              <a:rPr lang="zh-CN" altLang="zh-CN" sz="900" kern="100" smtClean="0">
                <a:solidFill>
                  <a:srgbClr val="00B050"/>
                </a:solidFill>
                <a:latin typeface="Arial"/>
                <a:ea typeface="宋体"/>
                <a:cs typeface="Arial"/>
              </a:rPr>
              <a:t>，使用解析服务器</a:t>
            </a:r>
            <a:r>
              <a:rPr lang="en-US" altLang="zh-CN" sz="900" kern="100" smtClean="0">
                <a:solidFill>
                  <a:srgbClr val="00B050"/>
                </a:solidFill>
                <a:latin typeface="Arial"/>
                <a:ea typeface="宋体"/>
                <a:cs typeface="Times New Roman"/>
              </a:rPr>
              <a:t>ORACLE</a:t>
            </a:r>
            <a:r>
              <a:rPr lang="zh-CN" altLang="zh-CN" sz="900" kern="100" smtClean="0">
                <a:solidFill>
                  <a:srgbClr val="00B050"/>
                </a:solidFill>
                <a:latin typeface="Arial"/>
                <a:ea typeface="宋体"/>
                <a:cs typeface="Arial"/>
              </a:rPr>
              <a:t>客户端</a:t>
            </a:r>
            <a:r>
              <a:rPr lang="en-US" altLang="zh-CN" sz="900" kern="100" err="1" smtClean="0">
                <a:solidFill>
                  <a:srgbClr val="00B050"/>
                </a:solidFill>
                <a:latin typeface="Arial"/>
                <a:ea typeface="宋体"/>
                <a:cs typeface="Times New Roman"/>
              </a:rPr>
              <a:t>tnsnames.ora</a:t>
            </a:r>
            <a:r>
              <a:rPr lang="zh-CN" altLang="zh-CN" sz="900" kern="100" smtClean="0">
                <a:solidFill>
                  <a:srgbClr val="00B050"/>
                </a:solidFill>
                <a:latin typeface="Arial"/>
                <a:ea typeface="宋体"/>
                <a:cs typeface="Arial"/>
              </a:rPr>
              <a:t>中的配置。</a:t>
            </a:r>
            <a:r>
              <a:rPr lang="en-US" altLang="zh-CN" sz="900" kern="100" smtClean="0">
                <a:solidFill>
                  <a:srgbClr val="00B050"/>
                </a:solidFill>
                <a:latin typeface="Arial"/>
                <a:ea typeface="宋体"/>
                <a:cs typeface="Times New Roman"/>
              </a:rPr>
              <a:t> --&gt;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dbuserid</a:t>
            </a:r>
            <a:r>
              <a:rPr lang="en-US" altLang="zh-CN" sz="900" kern="100" smtClean="0">
                <a:latin typeface="Arial"/>
                <a:ea typeface="宋体"/>
                <a:cs typeface="Times New Roman"/>
              </a:rPr>
              <a:t>&gt;pm/</a:t>
            </a:r>
            <a:r>
              <a:rPr lang="en-US" altLang="zh-CN" sz="900" kern="100" err="1" smtClean="0">
                <a:latin typeface="Arial"/>
                <a:ea typeface="宋体"/>
                <a:cs typeface="Times New Roman"/>
              </a:rPr>
              <a:t>pm@nwom2</a:t>
            </a:r>
            <a:r>
              <a:rPr lang="en-US" altLang="zh-CN" sz="900" kern="100" smtClean="0">
                <a:latin typeface="Arial"/>
                <a:ea typeface="宋体"/>
                <a:cs typeface="Times New Roman"/>
              </a:rPr>
              <a:t>&lt;/</a:t>
            </a:r>
            <a:r>
              <a:rPr lang="en-US" altLang="zh-CN" sz="900" kern="100" err="1" smtClean="0">
                <a:latin typeface="Arial"/>
                <a:ea typeface="宋体"/>
                <a:cs typeface="Times New Roman"/>
              </a:rPr>
              <a:t>dbuserid</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00B050"/>
                </a:solidFill>
                <a:latin typeface="Arial"/>
                <a:ea typeface="宋体"/>
                <a:cs typeface="Arial"/>
              </a:rPr>
              <a:t>高级：入库过程中产生的中间文件保存天数，受限于存储的容量，默认</a:t>
            </a:r>
            <a:r>
              <a:rPr lang="en-US" altLang="zh-CN" sz="900" kern="100" smtClean="0">
                <a:solidFill>
                  <a:srgbClr val="00B050"/>
                </a:solidFill>
                <a:latin typeface="Arial"/>
                <a:ea typeface="宋体"/>
                <a:cs typeface="Times New Roman"/>
              </a:rPr>
              <a:t>1</a:t>
            </a:r>
            <a:r>
              <a:rPr lang="zh-CN" altLang="zh-CN" sz="900" kern="100" smtClean="0">
                <a:solidFill>
                  <a:srgbClr val="00B050"/>
                </a:solidFill>
                <a:latin typeface="Arial"/>
                <a:ea typeface="宋体"/>
                <a:cs typeface="Arial"/>
              </a:rPr>
              <a:t>天。</a:t>
            </a:r>
            <a:r>
              <a:rPr lang="en-US" altLang="zh-CN" sz="900" kern="100" smtClean="0">
                <a:solidFill>
                  <a:srgbClr val="00B050"/>
                </a:solidFill>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fileSavedDays</a:t>
            </a:r>
            <a:r>
              <a:rPr lang="en-US" altLang="zh-CN" sz="900" kern="100" smtClean="0">
                <a:latin typeface="Arial"/>
                <a:ea typeface="宋体"/>
                <a:cs typeface="Times New Roman"/>
              </a:rPr>
              <a:t>&gt;1&lt;/</a:t>
            </a:r>
            <a:r>
              <a:rPr lang="en-US" altLang="zh-CN" sz="900" kern="100" err="1" smtClean="0">
                <a:latin typeface="Arial"/>
                <a:ea typeface="宋体"/>
                <a:cs typeface="Times New Roman"/>
              </a:rPr>
              <a:t>fileSavedDays</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a:t>
            </a:r>
            <a:r>
              <a:rPr lang="en-US" altLang="zh-CN" sz="900" kern="100" err="1" smtClean="0">
                <a:latin typeface="Arial"/>
                <a:ea typeface="宋体"/>
                <a:cs typeface="Times New Roman"/>
              </a:rPr>
              <a:t>sqlldr</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b="1" kern="100" smtClean="0">
                <a:solidFill>
                  <a:srgbClr val="0070C0"/>
                </a:solidFill>
                <a:latin typeface="Arial"/>
                <a:ea typeface="宋体"/>
                <a:cs typeface="Times New Roman"/>
              </a:rPr>
              <a:t>&lt;!-- </a:t>
            </a:r>
            <a:r>
              <a:rPr lang="zh-CN" altLang="zh-CN" sz="900" b="1" kern="100" smtClean="0">
                <a:solidFill>
                  <a:srgbClr val="0070C0"/>
                </a:solidFill>
                <a:latin typeface="Arial"/>
                <a:ea typeface="宋体"/>
                <a:cs typeface="Arial"/>
              </a:rPr>
              <a:t>文件解析相关参数</a:t>
            </a:r>
            <a:r>
              <a:rPr lang="en-US" altLang="zh-CN" sz="900" b="1" kern="100" smtClean="0">
                <a:solidFill>
                  <a:srgbClr val="0070C0"/>
                </a:solidFill>
                <a:latin typeface="Arial"/>
                <a:ea typeface="宋体"/>
                <a:cs typeface="Times New Roman"/>
              </a:rPr>
              <a:t> --&gt;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&lt;parser&gt;</a:t>
            </a:r>
            <a:endParaRPr lang="zh-CN" altLang="zh-CN" sz="1050" kern="100" smtClean="0">
              <a:latin typeface="Calibri"/>
              <a:ea typeface="宋体"/>
              <a:cs typeface="Times New Roman"/>
            </a:endParaRPr>
          </a:p>
          <a:p>
            <a:pPr lvl="1" algn="just">
              <a:spcAft>
                <a:spcPts val="0"/>
              </a:spcAft>
            </a:pPr>
            <a:r>
              <a:rPr lang="en-US" altLang="zh-CN" sz="900" kern="100" smtClean="0">
                <a:solidFill>
                  <a:srgbClr val="00B050"/>
                </a:solidFill>
                <a:latin typeface="Arial"/>
                <a:ea typeface="宋体"/>
                <a:cs typeface="Times New Roman"/>
              </a:rPr>
              <a:t>	&lt;!-- </a:t>
            </a:r>
            <a:r>
              <a:rPr lang="zh-CN" altLang="zh-CN" sz="900" kern="100" smtClean="0">
                <a:solidFill>
                  <a:srgbClr val="00B050"/>
                </a:solidFill>
                <a:latin typeface="Arial"/>
                <a:ea typeface="宋体"/>
                <a:cs typeface="Arial"/>
              </a:rPr>
              <a:t>高级：</a:t>
            </a:r>
            <a:r>
              <a:rPr lang="zh-CN" altLang="zh-CN" sz="900" kern="100" smtClean="0">
                <a:solidFill>
                  <a:srgbClr val="00B050"/>
                </a:solidFill>
                <a:latin typeface="Calibri"/>
                <a:ea typeface="Arial"/>
                <a:cs typeface="Times New Roman"/>
              </a:rPr>
              <a:t> </a:t>
            </a:r>
            <a:r>
              <a:rPr lang="zh-CN" altLang="zh-CN" sz="900" kern="100" smtClean="0">
                <a:solidFill>
                  <a:srgbClr val="00B050"/>
                </a:solidFill>
                <a:latin typeface="Arial"/>
                <a:ea typeface="宋体"/>
                <a:cs typeface="Arial"/>
              </a:rPr>
              <a:t>解析线程池最大线程数，影响文件处理及时性，</a:t>
            </a:r>
            <a:r>
              <a:rPr lang="zh-CN" altLang="en-US" sz="900" kern="100" smtClean="0">
                <a:solidFill>
                  <a:srgbClr val="FF0000"/>
                </a:solidFill>
                <a:latin typeface="Arial"/>
                <a:ea typeface="宋体"/>
                <a:cs typeface="Arial"/>
              </a:rPr>
              <a:t>受限于</a:t>
            </a:r>
            <a:r>
              <a:rPr lang="zh-CN" altLang="zh-CN" sz="900" kern="100" smtClean="0">
                <a:solidFill>
                  <a:srgbClr val="FF0000"/>
                </a:solidFill>
                <a:latin typeface="Arial"/>
                <a:ea typeface="宋体"/>
                <a:cs typeface="Arial"/>
              </a:rPr>
              <a:t>服务器</a:t>
            </a:r>
            <a:r>
              <a:rPr lang="en-US" altLang="zh-CN" sz="900" kern="100" smtClean="0">
                <a:solidFill>
                  <a:srgbClr val="FF0000"/>
                </a:solidFill>
                <a:latin typeface="Arial"/>
                <a:ea typeface="宋体"/>
                <a:cs typeface="Times New Roman"/>
              </a:rPr>
              <a:t>CPU</a:t>
            </a:r>
            <a:r>
              <a:rPr lang="zh-CN" altLang="zh-CN" sz="900" kern="100" smtClean="0">
                <a:solidFill>
                  <a:srgbClr val="FF0000"/>
                </a:solidFill>
                <a:latin typeface="Arial"/>
                <a:ea typeface="宋体"/>
                <a:cs typeface="Arial"/>
              </a:rPr>
              <a:t>核数</a:t>
            </a:r>
            <a:r>
              <a:rPr lang="zh-CN" altLang="en-US" sz="900" kern="100" smtClean="0">
                <a:solidFill>
                  <a:srgbClr val="FF0000"/>
                </a:solidFill>
                <a:latin typeface="Arial"/>
                <a:ea typeface="宋体"/>
                <a:cs typeface="Arial"/>
              </a:rPr>
              <a:t>和</a:t>
            </a:r>
            <a:r>
              <a:rPr lang="en-US" altLang="zh-CN" sz="900" kern="100" smtClean="0">
                <a:solidFill>
                  <a:srgbClr val="FF0000"/>
                </a:solidFill>
                <a:latin typeface="Arial"/>
                <a:ea typeface="宋体"/>
                <a:cs typeface="Arial"/>
              </a:rPr>
              <a:t>JVM</a:t>
            </a:r>
            <a:r>
              <a:rPr lang="zh-CN" altLang="en-US" sz="900" kern="100" smtClean="0">
                <a:solidFill>
                  <a:srgbClr val="FF0000"/>
                </a:solidFill>
                <a:latin typeface="Arial"/>
                <a:ea typeface="宋体"/>
                <a:cs typeface="Arial"/>
              </a:rPr>
              <a:t>最大可用内存</a:t>
            </a:r>
            <a:r>
              <a:rPr lang="zh-CN" altLang="zh-CN" sz="900" kern="100" smtClean="0">
                <a:solidFill>
                  <a:srgbClr val="00B050"/>
                </a:solidFill>
                <a:latin typeface="Arial"/>
                <a:ea typeface="宋体"/>
                <a:cs typeface="Arial"/>
              </a:rPr>
              <a:t>，建议不超过</a:t>
            </a:r>
            <a:r>
              <a:rPr lang="en-US" altLang="zh-CN" sz="900" kern="100" smtClean="0">
                <a:solidFill>
                  <a:srgbClr val="00B050"/>
                </a:solidFill>
                <a:latin typeface="Arial"/>
                <a:ea typeface="宋体"/>
                <a:cs typeface="Times New Roman"/>
              </a:rPr>
              <a:t>CPU</a:t>
            </a:r>
            <a:r>
              <a:rPr lang="zh-CN" altLang="zh-CN" sz="900" kern="100" smtClean="0">
                <a:solidFill>
                  <a:srgbClr val="00B050"/>
                </a:solidFill>
                <a:latin typeface="Arial"/>
                <a:ea typeface="宋体"/>
                <a:cs typeface="Arial"/>
              </a:rPr>
              <a:t>核数的</a:t>
            </a:r>
            <a:r>
              <a:rPr lang="en-US" altLang="zh-CN" sz="900" kern="100" smtClean="0">
                <a:solidFill>
                  <a:srgbClr val="00B050"/>
                </a:solidFill>
                <a:latin typeface="Arial"/>
                <a:ea typeface="宋体"/>
                <a:cs typeface="Times New Roman"/>
              </a:rPr>
              <a:t>80%</a:t>
            </a:r>
            <a:r>
              <a:rPr lang="zh-CN" altLang="en-US" sz="900" kern="100" smtClean="0">
                <a:solidFill>
                  <a:srgbClr val="00B050"/>
                </a:solidFill>
                <a:latin typeface="Arial"/>
                <a:ea typeface="宋体"/>
                <a:cs typeface="Times New Roman"/>
              </a:rPr>
              <a:t>，</a:t>
            </a:r>
            <a:r>
              <a:rPr lang="zh-CN" altLang="zh-CN" sz="900" kern="100" smtClean="0">
                <a:solidFill>
                  <a:srgbClr val="00B050"/>
                </a:solidFill>
                <a:latin typeface="Arial"/>
                <a:ea typeface="宋体"/>
                <a:cs typeface="Arial"/>
              </a:rPr>
              <a:t>默认</a:t>
            </a:r>
            <a:r>
              <a:rPr lang="en-US" altLang="zh-CN" sz="900" kern="100" smtClean="0">
                <a:solidFill>
                  <a:srgbClr val="00B050"/>
                </a:solidFill>
                <a:latin typeface="Arial"/>
                <a:ea typeface="宋体"/>
                <a:cs typeface="Times New Roman"/>
              </a:rPr>
              <a:t>15</a:t>
            </a:r>
            <a:r>
              <a:rPr lang="zh-CN" altLang="zh-CN" sz="900" kern="100" smtClean="0">
                <a:solidFill>
                  <a:srgbClr val="00B050"/>
                </a:solidFill>
                <a:latin typeface="Arial"/>
                <a:ea typeface="宋体"/>
                <a:cs typeface="Arial"/>
              </a:rPr>
              <a:t>个。</a:t>
            </a:r>
            <a:r>
              <a:rPr lang="en-US" altLang="zh-CN" sz="900" kern="100" smtClean="0">
                <a:solidFill>
                  <a:srgbClr val="00B050"/>
                </a:solidFill>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threadpool</a:t>
            </a:r>
            <a:r>
              <a:rPr lang="en-US" altLang="zh-CN" sz="900" kern="100" smtClean="0">
                <a:latin typeface="Arial"/>
                <a:ea typeface="宋体"/>
                <a:cs typeface="Times New Roman"/>
              </a:rPr>
              <a:t>&gt;15&lt;/</a:t>
            </a:r>
            <a:r>
              <a:rPr lang="en-US" altLang="zh-CN" sz="900" kern="100" err="1" smtClean="0">
                <a:latin typeface="Arial"/>
                <a:ea typeface="宋体"/>
                <a:cs typeface="Times New Roman"/>
              </a:rPr>
              <a:t>threadpool</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00B050"/>
                </a:solidFill>
                <a:latin typeface="Arial"/>
                <a:ea typeface="宋体"/>
                <a:cs typeface="Arial"/>
              </a:rPr>
              <a:t>高级：文件解析轮询扫描间隔时间，单位秒，默认</a:t>
            </a:r>
            <a:r>
              <a:rPr lang="en-US" altLang="zh-CN" sz="900" kern="100" smtClean="0">
                <a:solidFill>
                  <a:srgbClr val="00B050"/>
                </a:solidFill>
                <a:latin typeface="Arial"/>
                <a:ea typeface="宋体"/>
                <a:cs typeface="Times New Roman"/>
              </a:rPr>
              <a:t>30</a:t>
            </a:r>
            <a:r>
              <a:rPr lang="zh-CN" altLang="zh-CN" sz="900" kern="100" smtClean="0">
                <a:solidFill>
                  <a:srgbClr val="00B050"/>
                </a:solidFill>
                <a:latin typeface="Arial"/>
                <a:ea typeface="宋体"/>
                <a:cs typeface="Arial"/>
              </a:rPr>
              <a:t>秒。</a:t>
            </a:r>
            <a:r>
              <a:rPr lang="en-US" altLang="zh-CN" sz="900" kern="100" smtClean="0">
                <a:solidFill>
                  <a:srgbClr val="00B050"/>
                </a:solidFill>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scanInterval</a:t>
            </a:r>
            <a:r>
              <a:rPr lang="en-US" altLang="zh-CN" sz="900" kern="100" smtClean="0">
                <a:latin typeface="Arial"/>
                <a:ea typeface="宋体"/>
                <a:cs typeface="Times New Roman"/>
              </a:rPr>
              <a:t>&gt;30&lt;/</a:t>
            </a:r>
            <a:r>
              <a:rPr lang="en-US" altLang="zh-CN" sz="900" kern="100" err="1" smtClean="0">
                <a:latin typeface="Arial"/>
                <a:ea typeface="宋体"/>
                <a:cs typeface="Times New Roman"/>
              </a:rPr>
              <a:t>scanInterval</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00B050"/>
                </a:solidFill>
                <a:latin typeface="Arial"/>
                <a:ea typeface="宋体"/>
                <a:cs typeface="Arial"/>
              </a:rPr>
              <a:t>高级：原始文件保存天数，受限于存储的容量，默认</a:t>
            </a:r>
            <a:r>
              <a:rPr lang="en-US" altLang="zh-CN" sz="900" kern="100" smtClean="0">
                <a:solidFill>
                  <a:srgbClr val="00B050"/>
                </a:solidFill>
                <a:latin typeface="Arial"/>
                <a:ea typeface="宋体"/>
                <a:cs typeface="Times New Roman"/>
              </a:rPr>
              <a:t>3</a:t>
            </a:r>
            <a:r>
              <a:rPr lang="zh-CN" altLang="zh-CN" sz="900" kern="100" smtClean="0">
                <a:solidFill>
                  <a:srgbClr val="00B050"/>
                </a:solidFill>
                <a:latin typeface="Arial"/>
                <a:ea typeface="宋体"/>
                <a:cs typeface="Arial"/>
              </a:rPr>
              <a:t>天。</a:t>
            </a:r>
            <a:r>
              <a:rPr lang="en-US" altLang="zh-CN" sz="900" kern="100" smtClean="0">
                <a:solidFill>
                  <a:srgbClr val="00B050"/>
                </a:solidFill>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fileSavedDays</a:t>
            </a:r>
            <a:r>
              <a:rPr lang="en-US" altLang="zh-CN" sz="900" kern="100" smtClean="0">
                <a:latin typeface="Arial"/>
                <a:ea typeface="宋体"/>
                <a:cs typeface="Times New Roman"/>
              </a:rPr>
              <a:t>&gt;3&lt;/</a:t>
            </a:r>
            <a:r>
              <a:rPr lang="en-US" altLang="zh-CN" sz="900" kern="100" err="1" smtClean="0">
                <a:latin typeface="Arial"/>
                <a:ea typeface="宋体"/>
                <a:cs typeface="Times New Roman"/>
              </a:rPr>
              <a:t>fileSavedDays</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&lt;/parser&gt;</a:t>
            </a:r>
            <a:endParaRPr lang="zh-CN" altLang="zh-CN" sz="1050" kern="100" smtClean="0">
              <a:latin typeface="Calibri"/>
              <a:ea typeface="宋体"/>
              <a:cs typeface="Times New Roman"/>
            </a:endParaRPr>
          </a:p>
          <a:p>
            <a:pPr lvl="1" algn="just">
              <a:spcAft>
                <a:spcPts val="0"/>
              </a:spcAft>
            </a:pPr>
            <a:r>
              <a:rPr lang="en-US" altLang="zh-CN" sz="900" b="1" kern="100" smtClean="0">
                <a:solidFill>
                  <a:srgbClr val="0070C0"/>
                </a:solidFill>
                <a:latin typeface="Arial"/>
                <a:ea typeface="宋体"/>
                <a:cs typeface="Times New Roman"/>
              </a:rPr>
              <a:t>&lt;!-- </a:t>
            </a:r>
            <a:r>
              <a:rPr lang="zh-CN" altLang="zh-CN" sz="900" b="1" kern="100" smtClean="0">
                <a:solidFill>
                  <a:srgbClr val="FF0000"/>
                </a:solidFill>
                <a:latin typeface="Arial"/>
                <a:ea typeface="宋体"/>
                <a:cs typeface="Arial"/>
              </a:rPr>
              <a:t>项目现场需修改</a:t>
            </a:r>
            <a:r>
              <a:rPr lang="zh-CN" altLang="zh-CN" sz="900" b="1" kern="100" smtClean="0">
                <a:solidFill>
                  <a:srgbClr val="0070C0"/>
                </a:solidFill>
                <a:latin typeface="Arial"/>
                <a:ea typeface="宋体"/>
                <a:cs typeface="Arial"/>
              </a:rPr>
              <a:t>：过程日志入库参数设置，用于实现基于</a:t>
            </a:r>
            <a:r>
              <a:rPr lang="en-US" altLang="zh-CN" sz="900" b="1" kern="100" err="1" smtClean="0">
                <a:solidFill>
                  <a:srgbClr val="0070C0"/>
                </a:solidFill>
                <a:latin typeface="Arial"/>
                <a:ea typeface="宋体"/>
                <a:cs typeface="Times New Roman"/>
              </a:rPr>
              <a:t>log4j</a:t>
            </a:r>
            <a:r>
              <a:rPr lang="zh-CN" altLang="zh-CN" sz="900" b="1" kern="100" smtClean="0">
                <a:solidFill>
                  <a:srgbClr val="0070C0"/>
                </a:solidFill>
                <a:latin typeface="Arial"/>
                <a:ea typeface="宋体"/>
                <a:cs typeface="Arial"/>
              </a:rPr>
              <a:t>的标准日志入库</a:t>
            </a:r>
            <a:r>
              <a:rPr lang="zh-CN" altLang="zh-CN" sz="900" b="1" kern="100" smtClean="0">
                <a:solidFill>
                  <a:srgbClr val="0070C0"/>
                </a:solidFill>
                <a:latin typeface="Calibri"/>
                <a:ea typeface="Arial"/>
                <a:cs typeface="Times New Roman"/>
              </a:rPr>
              <a:t> </a:t>
            </a:r>
            <a:r>
              <a:rPr lang="en-US" altLang="zh-CN" sz="900" b="1" kern="100" smtClean="0">
                <a:solidFill>
                  <a:srgbClr val="0070C0"/>
                </a:solidFill>
                <a:latin typeface="Calibri"/>
                <a:ea typeface="Arial"/>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&lt;log&gt;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dbDriverClassName</a:t>
            </a:r>
            <a:r>
              <a:rPr lang="en-US" altLang="zh-CN" sz="900" kern="100" smtClean="0">
                <a:latin typeface="Arial"/>
                <a:ea typeface="宋体"/>
                <a:cs typeface="Times New Roman"/>
              </a:rPr>
              <a:t>&gt;</a:t>
            </a:r>
            <a:r>
              <a:rPr lang="en-US" altLang="zh-CN" sz="900" kern="100" err="1" smtClean="0">
                <a:latin typeface="Arial"/>
                <a:ea typeface="宋体"/>
                <a:cs typeface="Times New Roman"/>
              </a:rPr>
              <a:t>oracle.jdbc.driver.OracleDriver</a:t>
            </a:r>
            <a:r>
              <a:rPr lang="en-US" altLang="zh-CN" sz="900" kern="100" smtClean="0">
                <a:latin typeface="Arial"/>
                <a:ea typeface="宋体"/>
                <a:cs typeface="Times New Roman"/>
              </a:rPr>
              <a:t>&lt;/</a:t>
            </a:r>
            <a:r>
              <a:rPr lang="en-US" altLang="zh-CN" sz="900" kern="100" err="1" smtClean="0">
                <a:latin typeface="Arial"/>
                <a:ea typeface="宋体"/>
                <a:cs typeface="Times New Roman"/>
              </a:rPr>
              <a:t>dbDriverClassName</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dbUrl</a:t>
            </a:r>
            <a:r>
              <a:rPr lang="en-US" altLang="zh-CN" sz="900" kern="100" smtClean="0">
                <a:latin typeface="Arial"/>
                <a:ea typeface="宋体"/>
                <a:cs typeface="Times New Roman"/>
              </a:rPr>
              <a:t>&gt;</a:t>
            </a:r>
            <a:r>
              <a:rPr lang="en-US" altLang="zh-CN" sz="900" kern="100" err="1" smtClean="0">
                <a:latin typeface="Arial"/>
                <a:ea typeface="宋体"/>
                <a:cs typeface="Times New Roman"/>
              </a:rPr>
              <a:t>jdbc:oracle:thin</a:t>
            </a:r>
            <a:r>
              <a:rPr lang="en-US" altLang="zh-CN" sz="900" kern="100" smtClean="0">
                <a:latin typeface="Arial"/>
                <a:ea typeface="宋体"/>
                <a:cs typeface="Times New Roman"/>
              </a:rPr>
              <a:t>:@</a:t>
            </a:r>
            <a:r>
              <a:rPr lang="en-US" altLang="zh-CN" sz="900" kern="100" err="1" smtClean="0">
                <a:latin typeface="Arial"/>
                <a:ea typeface="宋体"/>
                <a:cs typeface="Times New Roman"/>
              </a:rPr>
              <a:t>10.224.141.182:8521:NMSW1</a:t>
            </a:r>
            <a:r>
              <a:rPr lang="en-US" altLang="zh-CN" sz="900" kern="100" smtClean="0">
                <a:latin typeface="Arial"/>
                <a:ea typeface="宋体"/>
                <a:cs typeface="Times New Roman"/>
              </a:rPr>
              <a:t>&lt;/</a:t>
            </a:r>
            <a:r>
              <a:rPr lang="en-US" altLang="zh-CN" sz="900" kern="100" err="1" smtClean="0">
                <a:latin typeface="Arial"/>
                <a:ea typeface="宋体"/>
                <a:cs typeface="Times New Roman"/>
              </a:rPr>
              <a:t>dbUrl</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dbUser</a:t>
            </a:r>
            <a:r>
              <a:rPr lang="en-US" altLang="zh-CN" sz="900" kern="100" smtClean="0">
                <a:latin typeface="Arial"/>
                <a:ea typeface="宋体"/>
                <a:cs typeface="Times New Roman"/>
              </a:rPr>
              <a:t>&gt;</a:t>
            </a:r>
            <a:r>
              <a:rPr lang="en-US" altLang="zh-CN" sz="900" kern="100" err="1" smtClean="0">
                <a:latin typeface="Arial"/>
                <a:ea typeface="宋体"/>
                <a:cs typeface="Times New Roman"/>
              </a:rPr>
              <a:t>nwom</a:t>
            </a:r>
            <a:r>
              <a:rPr lang="en-US" altLang="zh-CN" sz="900" kern="100" smtClean="0">
                <a:latin typeface="Arial"/>
                <a:ea typeface="宋体"/>
                <a:cs typeface="Times New Roman"/>
              </a:rPr>
              <a:t>&lt;/</a:t>
            </a:r>
            <a:r>
              <a:rPr lang="en-US" altLang="zh-CN" sz="900" kern="100" err="1" smtClean="0">
                <a:latin typeface="Arial"/>
                <a:ea typeface="宋体"/>
                <a:cs typeface="Times New Roman"/>
              </a:rPr>
              <a:t>dbUser</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dbPassword</a:t>
            </a:r>
            <a:r>
              <a:rPr lang="en-US" altLang="zh-CN" sz="900" kern="100" smtClean="0">
                <a:latin typeface="Arial"/>
                <a:ea typeface="宋体"/>
                <a:cs typeface="Times New Roman"/>
              </a:rPr>
              <a:t>&gt;</a:t>
            </a:r>
            <a:r>
              <a:rPr lang="en-US" altLang="zh-CN" sz="900" kern="100" err="1" smtClean="0">
                <a:latin typeface="Arial"/>
                <a:ea typeface="宋体"/>
                <a:cs typeface="Times New Roman"/>
              </a:rPr>
              <a:t>wxwy-NWOM.1</a:t>
            </a:r>
            <a:r>
              <a:rPr lang="en-US" altLang="zh-CN" sz="900" kern="100" smtClean="0">
                <a:latin typeface="Arial"/>
                <a:ea typeface="宋体"/>
                <a:cs typeface="Times New Roman"/>
              </a:rPr>
              <a:t>&lt;/</a:t>
            </a:r>
            <a:r>
              <a:rPr lang="en-US" altLang="zh-CN" sz="900" kern="100" err="1" smtClean="0">
                <a:latin typeface="Arial"/>
                <a:ea typeface="宋体"/>
                <a:cs typeface="Times New Roman"/>
              </a:rPr>
              <a:t>dbPassword</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&lt;/log&gt;</a:t>
            </a:r>
            <a:endParaRPr lang="zh-CN" altLang="zh-CN" sz="1050" kern="100" smtClean="0">
              <a:latin typeface="Calibri"/>
              <a:ea typeface="宋体"/>
              <a:cs typeface="Times New Roman"/>
            </a:endParaRPr>
          </a:p>
          <a:p>
            <a:pPr lvl="1" algn="just">
              <a:spcAft>
                <a:spcPts val="0"/>
              </a:spcAft>
            </a:pPr>
            <a:r>
              <a:rPr lang="en-US" altLang="zh-CN" sz="900" b="1" kern="100" smtClean="0">
                <a:solidFill>
                  <a:srgbClr val="0070C0"/>
                </a:solidFill>
                <a:latin typeface="Arial"/>
                <a:ea typeface="宋体"/>
                <a:cs typeface="Times New Roman"/>
              </a:rPr>
              <a:t>&lt;!-- </a:t>
            </a:r>
            <a:r>
              <a:rPr lang="zh-CN" altLang="zh-CN" sz="900" b="1" kern="100" smtClean="0">
                <a:solidFill>
                  <a:srgbClr val="0070C0"/>
                </a:solidFill>
                <a:latin typeface="Arial"/>
                <a:ea typeface="宋体"/>
                <a:cs typeface="Arial"/>
              </a:rPr>
              <a:t>扩展点</a:t>
            </a:r>
            <a:r>
              <a:rPr lang="en-US" altLang="zh-CN" sz="900" b="1" kern="100" smtClean="0">
                <a:solidFill>
                  <a:srgbClr val="0070C0"/>
                </a:solidFill>
                <a:latin typeface="Arial"/>
                <a:ea typeface="宋体"/>
                <a:cs typeface="Times New Roman"/>
              </a:rPr>
              <a:t> --&gt;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&lt;extend&gt;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00B050"/>
                </a:solidFill>
                <a:latin typeface="Arial"/>
                <a:ea typeface="宋体"/>
                <a:cs typeface="Arial"/>
              </a:rPr>
              <a:t>临时文件清理扩展点，</a:t>
            </a:r>
            <a:r>
              <a:rPr lang="zh-CN" altLang="zh-CN" sz="900" kern="100" smtClean="0">
                <a:solidFill>
                  <a:srgbClr val="FF0000"/>
                </a:solidFill>
                <a:latin typeface="Arial"/>
                <a:ea typeface="宋体"/>
                <a:cs typeface="Arial"/>
              </a:rPr>
              <a:t>由开发者修改</a:t>
            </a:r>
            <a:r>
              <a:rPr lang="zh-CN" altLang="zh-CN" sz="900" kern="100" smtClean="0">
                <a:solidFill>
                  <a:srgbClr val="00B050"/>
                </a:solidFill>
                <a:latin typeface="Arial"/>
                <a:ea typeface="宋体"/>
                <a:cs typeface="Arial"/>
              </a:rPr>
              <a:t>，部署时不需修改</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tempFileCleaner</a:t>
            </a:r>
            <a:r>
              <a:rPr lang="en-US" altLang="zh-CN" sz="900" kern="100" smtClean="0">
                <a:latin typeface="Arial"/>
                <a:ea typeface="宋体"/>
                <a:cs typeface="Times New Roman"/>
              </a:rPr>
              <a:t>&gt;</a:t>
            </a:r>
            <a:r>
              <a:rPr lang="en-US" altLang="zh-CN" sz="900" kern="100" err="1" smtClean="0">
                <a:latin typeface="Arial"/>
                <a:ea typeface="宋体"/>
                <a:cs typeface="Times New Roman"/>
              </a:rPr>
              <a:t>com.inspur.ftpparserframework.extend.DefaultTempFileCleaner</a:t>
            </a:r>
            <a:r>
              <a:rPr lang="en-US" altLang="zh-CN" sz="900" kern="100" smtClean="0">
                <a:latin typeface="Arial"/>
                <a:ea typeface="宋体"/>
                <a:cs typeface="Times New Roman"/>
              </a:rPr>
              <a:t>&lt;/</a:t>
            </a:r>
            <a:r>
              <a:rPr lang="en-US" altLang="zh-CN" sz="900" kern="100" err="1" smtClean="0">
                <a:latin typeface="Arial"/>
                <a:ea typeface="宋体"/>
                <a:cs typeface="Times New Roman"/>
              </a:rPr>
              <a:t>tempFileCleaner</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00B050"/>
                </a:solidFill>
                <a:latin typeface="Arial"/>
                <a:ea typeface="宋体"/>
                <a:cs typeface="Arial"/>
              </a:rPr>
              <a:t>文件过滤扩展点，</a:t>
            </a:r>
            <a:r>
              <a:rPr lang="zh-CN" altLang="zh-CN" sz="900" kern="100" smtClean="0">
                <a:solidFill>
                  <a:srgbClr val="FF0000"/>
                </a:solidFill>
                <a:latin typeface="Arial"/>
                <a:ea typeface="宋体"/>
                <a:cs typeface="Arial"/>
              </a:rPr>
              <a:t>由开发者修改</a:t>
            </a:r>
            <a:r>
              <a:rPr lang="zh-CN" altLang="zh-CN" sz="900" kern="100" smtClean="0">
                <a:solidFill>
                  <a:srgbClr val="00B050"/>
                </a:solidFill>
                <a:latin typeface="Arial"/>
                <a:ea typeface="宋体"/>
                <a:cs typeface="Arial"/>
              </a:rPr>
              <a:t>，部署时不需修改</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fileFilter</a:t>
            </a:r>
            <a:r>
              <a:rPr lang="en-US" altLang="zh-CN" sz="900" kern="100" smtClean="0">
                <a:latin typeface="Arial"/>
                <a:ea typeface="宋体"/>
                <a:cs typeface="Times New Roman"/>
              </a:rPr>
              <a:t>&gt;</a:t>
            </a:r>
            <a:r>
              <a:rPr lang="en-US" altLang="zh-CN" sz="900" kern="100" err="1" smtClean="0">
                <a:latin typeface="Arial"/>
                <a:ea typeface="宋体"/>
                <a:cs typeface="Times New Roman"/>
              </a:rPr>
              <a:t>com.inspur.ftpparserframework.extend.DefaultFileFilter</a:t>
            </a:r>
            <a:r>
              <a:rPr lang="en-US" altLang="zh-CN" sz="900" kern="100" smtClean="0">
                <a:latin typeface="Arial"/>
                <a:ea typeface="宋体"/>
                <a:cs typeface="Times New Roman"/>
              </a:rPr>
              <a:t>&lt;/</a:t>
            </a:r>
            <a:r>
              <a:rPr lang="en-US" altLang="zh-CN" sz="900" kern="100" err="1" smtClean="0">
                <a:latin typeface="Arial"/>
                <a:ea typeface="宋体"/>
                <a:cs typeface="Times New Roman"/>
              </a:rPr>
              <a:t>fileFilter</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00B050"/>
                </a:solidFill>
                <a:latin typeface="Arial"/>
                <a:ea typeface="宋体"/>
                <a:cs typeface="Arial"/>
              </a:rPr>
              <a:t>基本信息解析扩展点，</a:t>
            </a:r>
            <a:r>
              <a:rPr lang="zh-CN" altLang="zh-CN" sz="900" kern="100" smtClean="0">
                <a:solidFill>
                  <a:srgbClr val="FF0000"/>
                </a:solidFill>
                <a:latin typeface="Arial"/>
                <a:ea typeface="宋体"/>
                <a:cs typeface="Arial"/>
              </a:rPr>
              <a:t>由开发者修改</a:t>
            </a:r>
            <a:r>
              <a:rPr lang="zh-CN" altLang="zh-CN" sz="900" kern="100" smtClean="0">
                <a:solidFill>
                  <a:srgbClr val="00B050"/>
                </a:solidFill>
                <a:latin typeface="Arial"/>
                <a:ea typeface="宋体"/>
                <a:cs typeface="Arial"/>
              </a:rPr>
              <a:t>，部署时不需修改</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basicInfoParser</a:t>
            </a:r>
            <a:r>
              <a:rPr lang="en-US" altLang="zh-CN" sz="900" kern="100" smtClean="0">
                <a:latin typeface="Arial"/>
                <a:ea typeface="宋体"/>
                <a:cs typeface="Times New Roman"/>
              </a:rPr>
              <a:t>&gt;</a:t>
            </a:r>
            <a:r>
              <a:rPr lang="en-US" altLang="zh-CN" sz="900" kern="100" err="1" smtClean="0">
                <a:latin typeface="Arial"/>
                <a:ea typeface="宋体"/>
                <a:cs typeface="Times New Roman"/>
              </a:rPr>
              <a:t>com.inspur.ftpparserframework.extend.DefaultBasicInfoParser</a:t>
            </a:r>
            <a:r>
              <a:rPr lang="en-US" altLang="zh-CN" sz="900" kern="100" smtClean="0">
                <a:latin typeface="Arial"/>
                <a:ea typeface="宋体"/>
                <a:cs typeface="Times New Roman"/>
              </a:rPr>
              <a:t>&lt;/</a:t>
            </a:r>
            <a:r>
              <a:rPr lang="en-US" altLang="zh-CN" sz="900" kern="100" err="1" smtClean="0">
                <a:latin typeface="Arial"/>
                <a:ea typeface="宋体"/>
                <a:cs typeface="Times New Roman"/>
              </a:rPr>
              <a:t>basicInfoParser</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a:t>
            </a:r>
            <a:r>
              <a:rPr lang="en-US" altLang="zh-CN" sz="900" kern="100" smtClean="0">
                <a:solidFill>
                  <a:srgbClr val="00B050"/>
                </a:solidFill>
                <a:latin typeface="Arial"/>
                <a:ea typeface="宋体"/>
                <a:cs typeface="Times New Roman"/>
              </a:rPr>
              <a:t>&lt;!-- </a:t>
            </a:r>
            <a:r>
              <a:rPr lang="zh-CN" altLang="zh-CN" sz="900" kern="100" smtClean="0">
                <a:solidFill>
                  <a:srgbClr val="00B050"/>
                </a:solidFill>
                <a:latin typeface="Arial"/>
                <a:ea typeface="宋体"/>
                <a:cs typeface="Arial"/>
              </a:rPr>
              <a:t>文件转换器，</a:t>
            </a:r>
            <a:r>
              <a:rPr lang="zh-CN" altLang="zh-CN" sz="900" kern="100" smtClean="0">
                <a:solidFill>
                  <a:srgbClr val="FF0000"/>
                </a:solidFill>
                <a:latin typeface="Arial"/>
                <a:ea typeface="宋体"/>
                <a:cs typeface="Arial"/>
              </a:rPr>
              <a:t>由开发者修改</a:t>
            </a:r>
            <a:r>
              <a:rPr lang="zh-CN" altLang="zh-CN" sz="900" kern="100" smtClean="0">
                <a:solidFill>
                  <a:srgbClr val="00B050"/>
                </a:solidFill>
                <a:latin typeface="Arial"/>
                <a:ea typeface="宋体"/>
                <a:cs typeface="Arial"/>
              </a:rPr>
              <a:t>，部署时不需修改</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	&lt;</a:t>
            </a:r>
            <a:r>
              <a:rPr lang="en-US" altLang="zh-CN" sz="900" kern="100" err="1" smtClean="0">
                <a:latin typeface="Arial"/>
                <a:ea typeface="宋体"/>
                <a:cs typeface="Times New Roman"/>
              </a:rPr>
              <a:t>transformators</a:t>
            </a:r>
            <a:r>
              <a:rPr lang="en-US" altLang="zh-CN" sz="900" kern="100" smtClean="0">
                <a:latin typeface="Arial"/>
                <a:ea typeface="宋体"/>
                <a:cs typeface="Times New Roman"/>
              </a:rPr>
              <a:t>&gt;com.inspur.ftpparserframework.transformator.DefaultTransformator&lt;/</a:t>
            </a:r>
            <a:r>
              <a:rPr lang="en-US" altLang="zh-CN" sz="900" kern="100" err="1" smtClean="0">
                <a:latin typeface="Arial"/>
                <a:ea typeface="宋体"/>
                <a:cs typeface="Times New Roman"/>
              </a:rPr>
              <a:t>transformators</a:t>
            </a:r>
            <a:r>
              <a:rPr lang="en-US" altLang="zh-CN" sz="900" kern="100" smtClean="0">
                <a:latin typeface="Arial"/>
                <a:ea typeface="宋体"/>
                <a:cs typeface="Times New Roman"/>
              </a:rPr>
              <a:t>&gt;</a:t>
            </a:r>
            <a:endParaRPr lang="zh-CN" altLang="zh-CN" sz="1050" kern="100" smtClean="0">
              <a:latin typeface="Calibri"/>
              <a:ea typeface="宋体"/>
              <a:cs typeface="Times New Roman"/>
            </a:endParaRPr>
          </a:p>
          <a:p>
            <a:pPr lvl="1" algn="just">
              <a:spcAft>
                <a:spcPts val="0"/>
              </a:spcAft>
            </a:pPr>
            <a:r>
              <a:rPr lang="en-US" altLang="zh-CN" sz="900" kern="100" smtClean="0">
                <a:latin typeface="Arial"/>
                <a:ea typeface="宋体"/>
                <a:cs typeface="Times New Roman"/>
              </a:rPr>
              <a:t>&lt;/extend&gt;</a:t>
            </a:r>
            <a:endParaRPr lang="zh-CN" altLang="zh-CN" sz="1050" kern="100" smtClean="0">
              <a:latin typeface="Calibri"/>
              <a:ea typeface="宋体"/>
              <a:cs typeface="Times New Roman"/>
            </a:endParaRPr>
          </a:p>
          <a:p>
            <a:pPr algn="just">
              <a:spcAft>
                <a:spcPts val="0"/>
              </a:spcAft>
            </a:pPr>
            <a:r>
              <a:rPr lang="en-US" altLang="zh-CN" sz="1000" b="1" kern="100" smtClean="0">
                <a:latin typeface="Arial"/>
                <a:ea typeface="宋体"/>
                <a:cs typeface="Times New Roman"/>
              </a:rPr>
              <a:t>&lt;/</a:t>
            </a:r>
            <a:r>
              <a:rPr lang="en-US" altLang="zh-CN" sz="1000" b="1" kern="100" err="1" smtClean="0">
                <a:latin typeface="Arial"/>
                <a:ea typeface="宋体"/>
                <a:cs typeface="Times New Roman"/>
              </a:rPr>
              <a:t>Config</a:t>
            </a:r>
            <a:r>
              <a:rPr lang="en-US" altLang="zh-CN" sz="1000" b="1" kern="100" smtClean="0">
                <a:latin typeface="Arial"/>
                <a:ea typeface="宋体"/>
                <a:cs typeface="Times New Roman"/>
              </a:rPr>
              <a:t>&gt;</a:t>
            </a:r>
            <a:endParaRPr lang="zh-CN" altLang="zh-CN" sz="1100" b="1" kern="100">
              <a:latin typeface="Calibri"/>
              <a:ea typeface="宋体"/>
              <a:cs typeface="Times New Roman"/>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bwMode="auto">
          <a:xfrm>
            <a:off x="4630153" y="3789040"/>
            <a:ext cx="4428000" cy="2232248"/>
          </a:xfrm>
          <a:prstGeom prst="roundRect">
            <a:avLst>
              <a:gd name="adj" fmla="val 5520"/>
            </a:avLst>
          </a:prstGeom>
          <a:solidFill>
            <a:srgbClr val="92D05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600" b="0" i="0" u="none" strike="noStrike" cap="none" normalizeH="0" baseline="0" smtClean="0">
              <a:ln>
                <a:noFill/>
              </a:ln>
              <a:solidFill>
                <a:schemeClr val="bg2"/>
              </a:solidFill>
              <a:effectLst/>
              <a:latin typeface="Arial" pitchFamily="34" charset="0"/>
              <a:ea typeface="宋体" pitchFamily="2" charset="-122"/>
            </a:endParaRPr>
          </a:p>
        </p:txBody>
      </p:sp>
      <p:sp>
        <p:nvSpPr>
          <p:cNvPr id="8" name="圆角矩形 7"/>
          <p:cNvSpPr/>
          <p:nvPr/>
        </p:nvSpPr>
        <p:spPr bwMode="auto">
          <a:xfrm>
            <a:off x="107504" y="3789040"/>
            <a:ext cx="4428000" cy="2232248"/>
          </a:xfrm>
          <a:prstGeom prst="roundRect">
            <a:avLst>
              <a:gd name="adj" fmla="val 5520"/>
            </a:avLst>
          </a:prstGeom>
          <a:solidFill>
            <a:srgbClr val="FFCC6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600" b="0" i="0" u="none" strike="noStrike" cap="none" normalizeH="0" baseline="0" smtClean="0">
              <a:ln>
                <a:noFill/>
              </a:ln>
              <a:solidFill>
                <a:schemeClr val="bg2"/>
              </a:solidFill>
              <a:effectLst/>
              <a:latin typeface="Arial" pitchFamily="34" charset="0"/>
              <a:ea typeface="宋体" pitchFamily="2" charset="-122"/>
            </a:endParaRPr>
          </a:p>
        </p:txBody>
      </p:sp>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日志标准化</a:t>
            </a:r>
            <a:endParaRPr lang="zh-CN" altLang="en-US" sz="2400">
              <a:solidFill>
                <a:sysClr val="windowText" lastClr="000000"/>
              </a:solidFill>
              <a:latin typeface="微软雅黑" pitchFamily="34" charset="-122"/>
              <a:ea typeface="微软雅黑" pitchFamily="34" charset="-122"/>
              <a:cs typeface="+mn-cs"/>
            </a:endParaRPr>
          </a:p>
        </p:txBody>
      </p:sp>
      <p:sp>
        <p:nvSpPr>
          <p:cNvPr id="4" name="矩形 3"/>
          <p:cNvSpPr/>
          <p:nvPr/>
        </p:nvSpPr>
        <p:spPr>
          <a:xfrm>
            <a:off x="150964" y="4248181"/>
            <a:ext cx="4320000" cy="1643527"/>
          </a:xfrm>
          <a:prstGeom prst="rect">
            <a:avLst/>
          </a:prstGeom>
          <a:solidFill>
            <a:schemeClr val="bg1"/>
          </a:solidFill>
        </p:spPr>
        <p:txBody>
          <a:bodyPr wrap="square">
            <a:spAutoFit/>
          </a:bodyPr>
          <a:lstStyle/>
          <a:p>
            <a:pPr marL="285750" lvl="1" indent="-285750">
              <a:lnSpc>
                <a:spcPct val="120000"/>
              </a:lnSpc>
              <a:buFont typeface="Arial" pitchFamily="34" charset="0"/>
              <a:buChar char="•"/>
              <a:defRPr/>
            </a:pPr>
            <a:r>
              <a:rPr lang="en-US" altLang="zh-CN" sz="1400" b="1" smtClean="0">
                <a:solidFill>
                  <a:srgbClr val="0070C0"/>
                </a:solidFill>
                <a:latin typeface="微软雅黑" pitchFamily="34" charset="-122"/>
                <a:ea typeface="微软雅黑" pitchFamily="34" charset="-122"/>
              </a:rPr>
              <a:t>FTP</a:t>
            </a:r>
            <a:r>
              <a:rPr lang="zh-CN" altLang="en-US" sz="1400" b="1" smtClean="0">
                <a:solidFill>
                  <a:srgbClr val="0070C0"/>
                </a:solidFill>
                <a:latin typeface="微软雅黑" pitchFamily="34" charset="-122"/>
                <a:ea typeface="微软雅黑" pitchFamily="34" charset="-122"/>
              </a:rPr>
              <a:t>连接日志</a:t>
            </a:r>
            <a:r>
              <a:rPr lang="zh-CN" altLang="en-US" sz="1400" smtClean="0">
                <a:solidFill>
                  <a:srgbClr val="0070C0"/>
                </a:solidFill>
                <a:latin typeface="微软雅黑" pitchFamily="34" charset="-122"/>
                <a:ea typeface="微软雅黑" pitchFamily="34" charset="-122"/>
              </a:rPr>
              <a:t>：用于记录</a:t>
            </a:r>
            <a:r>
              <a:rPr lang="en-US" altLang="zh-CN" sz="1400" smtClean="0">
                <a:solidFill>
                  <a:srgbClr val="0070C0"/>
                </a:solidFill>
                <a:latin typeface="微软雅黑" pitchFamily="34" charset="-122"/>
                <a:ea typeface="微软雅黑" pitchFamily="34" charset="-122"/>
              </a:rPr>
              <a:t>FTP</a:t>
            </a:r>
            <a:r>
              <a:rPr lang="zh-CN" altLang="en-US" sz="1400" smtClean="0">
                <a:solidFill>
                  <a:srgbClr val="0070C0"/>
                </a:solidFill>
                <a:latin typeface="微软雅黑" pitchFamily="34" charset="-122"/>
                <a:ea typeface="微软雅黑" pitchFamily="34" charset="-122"/>
              </a:rPr>
              <a:t>服务器连接信息的日志。</a:t>
            </a:r>
            <a:endParaRPr lang="en-US" altLang="zh-CN" sz="1400" smtClean="0">
              <a:solidFill>
                <a:srgbClr val="0070C0"/>
              </a:solidFill>
              <a:latin typeface="微软雅黑" pitchFamily="34" charset="-122"/>
              <a:ea typeface="微软雅黑" pitchFamily="34" charset="-122"/>
            </a:endParaRPr>
          </a:p>
          <a:p>
            <a:pPr marL="285750" lvl="1" indent="-285750">
              <a:lnSpc>
                <a:spcPct val="120000"/>
              </a:lnSpc>
              <a:buFont typeface="Arial" pitchFamily="34" charset="0"/>
              <a:buChar char="•"/>
              <a:defRPr/>
            </a:pPr>
            <a:r>
              <a:rPr lang="zh-CN" altLang="en-US" sz="1400" b="1" smtClean="0">
                <a:solidFill>
                  <a:srgbClr val="0070C0"/>
                </a:solidFill>
                <a:latin typeface="微软雅黑" pitchFamily="34" charset="-122"/>
                <a:ea typeface="微软雅黑" pitchFamily="34" charset="-122"/>
              </a:rPr>
              <a:t>文件递归下载日志</a:t>
            </a:r>
            <a:r>
              <a:rPr lang="zh-CN" altLang="en-US" sz="1400" smtClean="0">
                <a:solidFill>
                  <a:srgbClr val="0070C0"/>
                </a:solidFill>
                <a:latin typeface="微软雅黑" pitchFamily="34" charset="-122"/>
                <a:ea typeface="微软雅黑" pitchFamily="34" charset="-122"/>
              </a:rPr>
              <a:t>：用于记录连接到</a:t>
            </a:r>
            <a:r>
              <a:rPr lang="en-US" altLang="zh-CN" sz="1400" smtClean="0">
                <a:solidFill>
                  <a:srgbClr val="0070C0"/>
                </a:solidFill>
                <a:latin typeface="微软雅黑" pitchFamily="34" charset="-122"/>
                <a:ea typeface="微软雅黑" pitchFamily="34" charset="-122"/>
              </a:rPr>
              <a:t>FTP</a:t>
            </a:r>
            <a:r>
              <a:rPr lang="zh-CN" altLang="en-US" sz="1400" smtClean="0">
                <a:solidFill>
                  <a:srgbClr val="0070C0"/>
                </a:solidFill>
                <a:latin typeface="微软雅黑" pitchFamily="34" charset="-122"/>
                <a:ea typeface="微软雅黑" pitchFamily="34" charset="-122"/>
              </a:rPr>
              <a:t>服务器后一次完整递归现在的日志。</a:t>
            </a:r>
            <a:endParaRPr lang="en-US" altLang="zh-CN" sz="1400" smtClean="0">
              <a:solidFill>
                <a:srgbClr val="0070C0"/>
              </a:solidFill>
              <a:latin typeface="微软雅黑" pitchFamily="34" charset="-122"/>
              <a:ea typeface="微软雅黑" pitchFamily="34" charset="-122"/>
            </a:endParaRPr>
          </a:p>
          <a:p>
            <a:pPr marL="285750" lvl="1" indent="-285750">
              <a:lnSpc>
                <a:spcPct val="120000"/>
              </a:lnSpc>
              <a:buFont typeface="Arial" pitchFamily="34" charset="0"/>
              <a:buChar char="•"/>
              <a:defRPr/>
            </a:pPr>
            <a:r>
              <a:rPr lang="zh-CN" altLang="en-US" sz="1400" b="1" smtClean="0">
                <a:solidFill>
                  <a:srgbClr val="0070C0"/>
                </a:solidFill>
                <a:latin typeface="微软雅黑" pitchFamily="34" charset="-122"/>
                <a:ea typeface="微软雅黑" pitchFamily="34" charset="-122"/>
              </a:rPr>
              <a:t>单文件下载日志</a:t>
            </a:r>
            <a:r>
              <a:rPr lang="zh-CN" altLang="en-US" sz="1400" smtClean="0">
                <a:solidFill>
                  <a:srgbClr val="0070C0"/>
                </a:solidFill>
                <a:latin typeface="微软雅黑" pitchFamily="34" charset="-122"/>
                <a:ea typeface="微软雅黑" pitchFamily="34" charset="-122"/>
              </a:rPr>
              <a:t>：用于记录</a:t>
            </a:r>
            <a:r>
              <a:rPr lang="en-US" altLang="zh-CN" sz="1400" smtClean="0">
                <a:solidFill>
                  <a:srgbClr val="0070C0"/>
                </a:solidFill>
                <a:latin typeface="微软雅黑" pitchFamily="34" charset="-122"/>
                <a:ea typeface="微软雅黑" pitchFamily="34" charset="-122"/>
              </a:rPr>
              <a:t>FTP</a:t>
            </a:r>
            <a:r>
              <a:rPr lang="zh-CN" altLang="en-US" sz="1400" smtClean="0">
                <a:solidFill>
                  <a:srgbClr val="0070C0"/>
                </a:solidFill>
                <a:latin typeface="微软雅黑" pitchFamily="34" charset="-122"/>
                <a:ea typeface="微软雅黑" pitchFamily="34" charset="-122"/>
              </a:rPr>
              <a:t>下载过程中具体到单个文件的下载日志。</a:t>
            </a:r>
            <a:endParaRPr lang="en-US" altLang="zh-CN" sz="1400" smtClean="0">
              <a:solidFill>
                <a:srgbClr val="0070C0"/>
              </a:solidFill>
              <a:latin typeface="微软雅黑" pitchFamily="34" charset="-122"/>
              <a:ea typeface="微软雅黑" pitchFamily="34" charset="-122"/>
            </a:endParaRPr>
          </a:p>
        </p:txBody>
      </p:sp>
      <p:sp>
        <p:nvSpPr>
          <p:cNvPr id="5" name="矩形 4"/>
          <p:cNvSpPr/>
          <p:nvPr/>
        </p:nvSpPr>
        <p:spPr>
          <a:xfrm>
            <a:off x="4688306" y="4257312"/>
            <a:ext cx="4320000" cy="1643527"/>
          </a:xfrm>
          <a:prstGeom prst="rect">
            <a:avLst/>
          </a:prstGeom>
          <a:solidFill>
            <a:schemeClr val="bg1"/>
          </a:solidFill>
        </p:spPr>
        <p:txBody>
          <a:bodyPr wrap="square">
            <a:spAutoFit/>
          </a:bodyPr>
          <a:lstStyle/>
          <a:p>
            <a:pPr marL="285750" lvl="1" indent="-285750">
              <a:lnSpc>
                <a:spcPct val="120000"/>
              </a:lnSpc>
              <a:buFont typeface="Arial" pitchFamily="34" charset="0"/>
              <a:buChar char="•"/>
              <a:defRPr/>
            </a:pPr>
            <a:r>
              <a:rPr lang="zh-CN" altLang="en-US" sz="1400" b="1" smtClean="0">
                <a:solidFill>
                  <a:srgbClr val="0070C0"/>
                </a:solidFill>
                <a:latin typeface="微软雅黑" pitchFamily="34" charset="-122"/>
                <a:ea typeface="微软雅黑" pitchFamily="34" charset="-122"/>
              </a:rPr>
              <a:t>文件解析入库根日志</a:t>
            </a:r>
            <a:r>
              <a:rPr lang="zh-CN" altLang="en-US" sz="1400" smtClean="0">
                <a:solidFill>
                  <a:srgbClr val="0070C0"/>
                </a:solidFill>
                <a:latin typeface="微软雅黑" pitchFamily="34" charset="-122"/>
                <a:ea typeface="微软雅黑" pitchFamily="34" charset="-122"/>
              </a:rPr>
              <a:t>：用于记录该文件所有处理过程和入库过程处理的总体日志。</a:t>
            </a:r>
            <a:endParaRPr lang="en-US" altLang="zh-CN" sz="1400" smtClean="0">
              <a:solidFill>
                <a:srgbClr val="0070C0"/>
              </a:solidFill>
              <a:latin typeface="微软雅黑" pitchFamily="34" charset="-122"/>
              <a:ea typeface="微软雅黑" pitchFamily="34" charset="-122"/>
            </a:endParaRPr>
          </a:p>
          <a:p>
            <a:pPr marL="285750" lvl="1" indent="-285750">
              <a:lnSpc>
                <a:spcPct val="120000"/>
              </a:lnSpc>
              <a:buFont typeface="Arial" pitchFamily="34" charset="0"/>
              <a:buChar char="•"/>
              <a:defRPr/>
            </a:pPr>
            <a:r>
              <a:rPr lang="zh-CN" altLang="en-US" sz="1400" b="1" smtClean="0">
                <a:solidFill>
                  <a:srgbClr val="0070C0"/>
                </a:solidFill>
                <a:latin typeface="微软雅黑" pitchFamily="34" charset="-122"/>
                <a:ea typeface="微软雅黑" pitchFamily="34" charset="-122"/>
              </a:rPr>
              <a:t>文件转换过程日志</a:t>
            </a:r>
            <a:r>
              <a:rPr lang="zh-CN" altLang="en-US" sz="1400" smtClean="0">
                <a:solidFill>
                  <a:srgbClr val="0070C0"/>
                </a:solidFill>
                <a:latin typeface="微软雅黑" pitchFamily="34" charset="-122"/>
                <a:ea typeface="微软雅黑" pitchFamily="34" charset="-122"/>
              </a:rPr>
              <a:t>：用于记录在文件转换过程中的日志，文件可能经过多个中间过程的转换，其转换的日志均需要记录下来。</a:t>
            </a:r>
            <a:endParaRPr lang="en-US" altLang="zh-CN" sz="1400" smtClean="0">
              <a:solidFill>
                <a:srgbClr val="0070C0"/>
              </a:solidFill>
              <a:latin typeface="微软雅黑" pitchFamily="34" charset="-122"/>
              <a:ea typeface="微软雅黑" pitchFamily="34" charset="-122"/>
            </a:endParaRPr>
          </a:p>
          <a:p>
            <a:pPr marL="285750" lvl="1" indent="-285750">
              <a:lnSpc>
                <a:spcPct val="120000"/>
              </a:lnSpc>
              <a:buFont typeface="Arial" pitchFamily="34" charset="0"/>
              <a:buChar char="•"/>
              <a:defRPr/>
            </a:pPr>
            <a:r>
              <a:rPr lang="zh-CN" altLang="en-US" sz="1400" b="1" smtClean="0">
                <a:solidFill>
                  <a:srgbClr val="0070C0"/>
                </a:solidFill>
                <a:latin typeface="微软雅黑" pitchFamily="34" charset="-122"/>
                <a:ea typeface="微软雅黑" pitchFamily="34" charset="-122"/>
              </a:rPr>
              <a:t>数据入库日志</a:t>
            </a:r>
            <a:r>
              <a:rPr lang="zh-CN" altLang="en-US" sz="1400" smtClean="0">
                <a:solidFill>
                  <a:srgbClr val="0070C0"/>
                </a:solidFill>
                <a:latin typeface="微软雅黑" pitchFamily="34" charset="-122"/>
                <a:ea typeface="微软雅黑" pitchFamily="34" charset="-122"/>
              </a:rPr>
              <a:t>：用于记录数据入库的信息。</a:t>
            </a:r>
          </a:p>
        </p:txBody>
      </p:sp>
      <p:sp>
        <p:nvSpPr>
          <p:cNvPr id="6" name="矩形 5"/>
          <p:cNvSpPr/>
          <p:nvPr/>
        </p:nvSpPr>
        <p:spPr>
          <a:xfrm>
            <a:off x="107504" y="908720"/>
            <a:ext cx="8928000" cy="504000"/>
          </a:xfrm>
          <a:prstGeom prst="rect">
            <a:avLst/>
          </a:prstGeom>
          <a:solidFill>
            <a:schemeClr val="bg1">
              <a:lumMod val="95000"/>
            </a:schemeClr>
          </a:solidFill>
          <a:ln>
            <a:solidFill>
              <a:schemeClr val="bg1">
                <a:lumMod val="50000"/>
              </a:schemeClr>
            </a:solidFill>
          </a:ln>
        </p:spPr>
        <p:txBody>
          <a:bodyPr wrap="square" anchor="ctr" anchorCtr="0">
            <a:noAutofit/>
          </a:bodyPr>
          <a:lstStyle/>
          <a:p>
            <a:pPr algn="ctr"/>
            <a:r>
              <a:rPr lang="en-US" altLang="zh-CN" sz="1600" b="1" smtClean="0">
                <a:latin typeface="微软雅黑" pitchFamily="34" charset="-122"/>
                <a:ea typeface="微软雅黑" pitchFamily="34" charset="-122"/>
              </a:rPr>
              <a:t>FPF</a:t>
            </a:r>
            <a:r>
              <a:rPr lang="zh-CN" altLang="en-US" sz="1600" b="1" smtClean="0">
                <a:latin typeface="微软雅黑" pitchFamily="34" charset="-122"/>
                <a:ea typeface="微软雅黑" pitchFamily="34" charset="-122"/>
              </a:rPr>
              <a:t>框架提供了</a:t>
            </a:r>
            <a:r>
              <a:rPr lang="zh-CN" altLang="en-US" sz="1600" b="1" smtClean="0">
                <a:solidFill>
                  <a:srgbClr val="FF0000"/>
                </a:solidFill>
                <a:latin typeface="微软雅黑" pitchFamily="34" charset="-122"/>
                <a:ea typeface="微软雅黑" pitchFamily="34" charset="-122"/>
              </a:rPr>
              <a:t>完善的日志记录和分析功能</a:t>
            </a:r>
            <a:r>
              <a:rPr lang="zh-CN" altLang="en-US" sz="1600" b="1" smtClean="0">
                <a:latin typeface="微软雅黑" pitchFamily="34" charset="-122"/>
                <a:ea typeface="微软雅黑" pitchFamily="34" charset="-122"/>
              </a:rPr>
              <a:t>，进行二次开发时基本不需要做特别的日志记录。</a:t>
            </a:r>
            <a:endParaRPr lang="zh-CN" altLang="en-US" sz="2000" b="1"/>
          </a:p>
        </p:txBody>
      </p:sp>
      <p:sp>
        <p:nvSpPr>
          <p:cNvPr id="1085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8545" name="Object 1"/>
          <p:cNvGraphicFramePr>
            <a:graphicFrameLocks noChangeAspect="1"/>
          </p:cNvGraphicFramePr>
          <p:nvPr>
            <p:extLst>
              <p:ext uri="{D42A27DB-BD31-4B8C-83A1-F6EECF244321}">
                <p14:modId xmlns:p14="http://schemas.microsoft.com/office/powerpoint/2010/main" val="1873838852"/>
              </p:ext>
            </p:extLst>
          </p:nvPr>
        </p:nvGraphicFramePr>
        <p:xfrm>
          <a:off x="1490172" y="1556792"/>
          <a:ext cx="6250180" cy="2160240"/>
        </p:xfrm>
        <a:graphic>
          <a:graphicData uri="http://schemas.openxmlformats.org/presentationml/2006/ole">
            <mc:AlternateContent xmlns:mc="http://schemas.openxmlformats.org/markup-compatibility/2006">
              <mc:Choice xmlns:v="urn:schemas-microsoft-com:vml" Requires="v">
                <p:oleObj spid="_x0000_s108931" name="Visio" r:id="rId4" imgW="6615349" imgH="3441670" progId="Visio.Drawing.11">
                  <p:embed/>
                </p:oleObj>
              </mc:Choice>
              <mc:Fallback>
                <p:oleObj name="Visio" r:id="rId4" imgW="6615349" imgH="3441670" progId="Visio.Drawing.11">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0172" y="1556792"/>
                        <a:ext cx="6250180" cy="2160240"/>
                      </a:xfrm>
                      <a:prstGeom prst="rect">
                        <a:avLst/>
                      </a:prstGeom>
                      <a:noFill/>
                      <a:ln>
                        <a:solidFill>
                          <a:schemeClr val="bg1">
                            <a:lumMod val="50000"/>
                          </a:schemeClr>
                        </a:solidFill>
                      </a:ln>
                    </p:spPr>
                  </p:pic>
                </p:oleObj>
              </mc:Fallback>
            </mc:AlternateContent>
          </a:graphicData>
        </a:graphic>
      </p:graphicFrame>
      <p:sp>
        <p:nvSpPr>
          <p:cNvPr id="10" name="矩形 9"/>
          <p:cNvSpPr/>
          <p:nvPr/>
        </p:nvSpPr>
        <p:spPr>
          <a:xfrm>
            <a:off x="1490172" y="3717032"/>
            <a:ext cx="1569660" cy="507831"/>
          </a:xfrm>
          <a:prstGeom prst="rect">
            <a:avLst/>
          </a:prstGeom>
        </p:spPr>
        <p:txBody>
          <a:bodyPr wrap="none">
            <a:spAutoFit/>
          </a:bodyPr>
          <a:lstStyle/>
          <a:p>
            <a:pPr lvl="0">
              <a:lnSpc>
                <a:spcPct val="150000"/>
              </a:lnSpc>
              <a:defRPr/>
            </a:pPr>
            <a:r>
              <a:rPr lang="zh-CN" altLang="en-US" b="1" smtClean="0">
                <a:latin typeface="微软雅黑" pitchFamily="34" charset="-122"/>
                <a:ea typeface="微软雅黑" pitchFamily="34" charset="-122"/>
              </a:rPr>
              <a:t>文件采集日志</a:t>
            </a:r>
            <a:endParaRPr lang="en-US" altLang="zh-CN" b="1" smtClean="0">
              <a:latin typeface="微软雅黑" pitchFamily="34" charset="-122"/>
              <a:ea typeface="微软雅黑" pitchFamily="34" charset="-122"/>
            </a:endParaRPr>
          </a:p>
        </p:txBody>
      </p:sp>
      <p:sp>
        <p:nvSpPr>
          <p:cNvPr id="11" name="矩形 10"/>
          <p:cNvSpPr/>
          <p:nvPr/>
        </p:nvSpPr>
        <p:spPr>
          <a:xfrm>
            <a:off x="5709027" y="3717032"/>
            <a:ext cx="2031325" cy="507831"/>
          </a:xfrm>
          <a:prstGeom prst="rect">
            <a:avLst/>
          </a:prstGeom>
        </p:spPr>
        <p:txBody>
          <a:bodyPr wrap="none">
            <a:spAutoFit/>
          </a:bodyPr>
          <a:lstStyle/>
          <a:p>
            <a:pPr lvl="0">
              <a:lnSpc>
                <a:spcPct val="150000"/>
              </a:lnSpc>
              <a:defRPr/>
            </a:pPr>
            <a:r>
              <a:rPr lang="zh-CN" altLang="en-US" b="1" smtClean="0">
                <a:latin typeface="微软雅黑" pitchFamily="34" charset="-122"/>
                <a:ea typeface="微软雅黑" pitchFamily="34" charset="-122"/>
              </a:rPr>
              <a:t>文件解析入库日志</a:t>
            </a:r>
            <a:endParaRPr lang="en-US" altLang="zh-CN" b="1" smtClean="0">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761402637"/>
              </p:ext>
            </p:extLst>
          </p:nvPr>
        </p:nvGraphicFramePr>
        <p:xfrm>
          <a:off x="3203848" y="6016893"/>
          <a:ext cx="1078234" cy="977150"/>
        </p:xfrm>
        <a:graphic>
          <a:graphicData uri="http://schemas.openxmlformats.org/presentationml/2006/ole">
            <mc:AlternateContent xmlns:mc="http://schemas.openxmlformats.org/markup-compatibility/2006">
              <mc:Choice xmlns:v="urn:schemas-microsoft-com:vml" Requires="v">
                <p:oleObj spid="_x0000_s108932" name="文档" showAsIcon="1" r:id="rId6" imgW="914400" imgH="828720" progId="Word.Document.12">
                  <p:embed/>
                </p:oleObj>
              </mc:Choice>
              <mc:Fallback>
                <p:oleObj name="文档" showAsIcon="1" r:id="rId6" imgW="914400" imgH="828720" progId="Word.Document.12">
                  <p:embed/>
                  <p:pic>
                    <p:nvPicPr>
                      <p:cNvPr id="0" name=""/>
                      <p:cNvPicPr/>
                      <p:nvPr/>
                    </p:nvPicPr>
                    <p:blipFill>
                      <a:blip r:embed="rId7"/>
                      <a:stretch>
                        <a:fillRect/>
                      </a:stretch>
                    </p:blipFill>
                    <p:spPr>
                      <a:xfrm>
                        <a:off x="3203848" y="6016893"/>
                        <a:ext cx="1078234" cy="977150"/>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1225384563"/>
              </p:ext>
            </p:extLst>
          </p:nvPr>
        </p:nvGraphicFramePr>
        <p:xfrm>
          <a:off x="4688306" y="6021288"/>
          <a:ext cx="1093025" cy="990554"/>
        </p:xfrm>
        <a:graphic>
          <a:graphicData uri="http://schemas.openxmlformats.org/presentationml/2006/ole">
            <mc:AlternateContent xmlns:mc="http://schemas.openxmlformats.org/markup-compatibility/2006">
              <mc:Choice xmlns:v="urn:schemas-microsoft-com:vml" Requires="v">
                <p:oleObj spid="_x0000_s108933" name="工作表" showAsIcon="1" r:id="rId8" imgW="914400" imgH="828720" progId="Excel.Sheet.8">
                  <p:embed/>
                </p:oleObj>
              </mc:Choice>
              <mc:Fallback>
                <p:oleObj name="工作表" showAsIcon="1" r:id="rId8" imgW="914400" imgH="828720" progId="Excel.Sheet.8">
                  <p:embed/>
                  <p:pic>
                    <p:nvPicPr>
                      <p:cNvPr id="0" name=""/>
                      <p:cNvPicPr/>
                      <p:nvPr/>
                    </p:nvPicPr>
                    <p:blipFill>
                      <a:blip r:embed="rId9"/>
                      <a:stretch>
                        <a:fillRect/>
                      </a:stretch>
                    </p:blipFill>
                    <p:spPr>
                      <a:xfrm>
                        <a:off x="4688306" y="6021288"/>
                        <a:ext cx="1093025" cy="99055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650" y="444500"/>
            <a:ext cx="1023938" cy="463550"/>
          </a:xfrm>
          <a:ln algn="ctr"/>
        </p:spPr>
        <p:txBody>
          <a:bodyPr lIns="90000" tIns="46800" rIns="90000" bIns="46800">
            <a:spAutoFit/>
          </a:bodyPr>
          <a:lstStyle/>
          <a:p>
            <a:pPr eaLnBrk="1" fontAlgn="auto" hangingPunct="1">
              <a:spcBef>
                <a:spcPts val="0"/>
              </a:spcBef>
              <a:spcAft>
                <a:spcPts val="0"/>
              </a:spcAft>
              <a:defRPr/>
            </a:pPr>
            <a:r>
              <a:rPr lang="zh-CN" altLang="en-US" sz="2400">
                <a:solidFill>
                  <a:sysClr val="windowText" lastClr="000000"/>
                </a:solidFill>
                <a:latin typeface="微软雅黑" pitchFamily="34" charset="-122"/>
                <a:ea typeface="微软雅黑" pitchFamily="34" charset="-122"/>
                <a:cs typeface="+mn-cs"/>
              </a:rPr>
              <a:t>目录</a:t>
            </a:r>
          </a:p>
        </p:txBody>
      </p:sp>
      <p:sp>
        <p:nvSpPr>
          <p:cNvPr id="52" name="圆角矩形 51"/>
          <p:cNvSpPr/>
          <p:nvPr/>
        </p:nvSpPr>
        <p:spPr bwMode="auto">
          <a:xfrm>
            <a:off x="900113" y="1631950"/>
            <a:ext cx="7488237" cy="468313"/>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53" name="圆角矩形 52"/>
          <p:cNvSpPr/>
          <p:nvPr/>
        </p:nvSpPr>
        <p:spPr bwMode="auto">
          <a:xfrm>
            <a:off x="900113" y="3824288"/>
            <a:ext cx="7488237" cy="468312"/>
          </a:xfrm>
          <a:prstGeom prst="roundRect">
            <a:avLst/>
          </a:prstGeom>
          <a:solidFill>
            <a:srgbClr val="00B0F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7" name="圆角矩形 6"/>
          <p:cNvSpPr/>
          <p:nvPr/>
        </p:nvSpPr>
        <p:spPr bwMode="auto">
          <a:xfrm>
            <a:off x="900113" y="4905375"/>
            <a:ext cx="7488237" cy="468313"/>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2" name="TextBox 1"/>
          <p:cNvSpPr txBox="1"/>
          <p:nvPr/>
        </p:nvSpPr>
        <p:spPr bwMode="auto">
          <a:xfrm>
            <a:off x="1116013" y="1700213"/>
            <a:ext cx="2951162" cy="368300"/>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设计理念</a:t>
            </a:r>
          </a:p>
        </p:txBody>
      </p:sp>
      <p:sp>
        <p:nvSpPr>
          <p:cNvPr id="10" name="TextBox 9"/>
          <p:cNvSpPr txBox="1"/>
          <p:nvPr/>
        </p:nvSpPr>
        <p:spPr bwMode="auto">
          <a:xfrm>
            <a:off x="1187450" y="3867150"/>
            <a:ext cx="2663825" cy="369888"/>
          </a:xfrm>
          <a:prstGeom prst="rect">
            <a:avLst/>
          </a:prstGeom>
          <a:noFill/>
          <a:ln w="9525">
            <a:noFill/>
            <a:miter lim="800000"/>
            <a:headEnd/>
            <a:tailEnd/>
          </a:ln>
        </p:spPr>
        <p:txBody>
          <a:bodyPr anchor="ctr">
            <a:spAutoFit/>
          </a:bodyPr>
          <a:lstStyle/>
          <a:p>
            <a:pPr>
              <a:defRPr/>
            </a:pPr>
            <a:r>
              <a:rPr lang="zh-CN" altLang="en-US" b="1" kern="0" smtClean="0">
                <a:solidFill>
                  <a:schemeClr val="bg1"/>
                </a:solidFill>
                <a:latin typeface="微软雅黑" pitchFamily="34" charset="-122"/>
                <a:ea typeface="微软雅黑" pitchFamily="34" charset="-122"/>
                <a:cs typeface="文鼎CS中等线"/>
              </a:rPr>
              <a:t>系统应用</a:t>
            </a:r>
            <a:endParaRPr lang="zh-CN" altLang="en-US" b="1" kern="0">
              <a:solidFill>
                <a:schemeClr val="bg1"/>
              </a:solidFill>
              <a:latin typeface="微软雅黑" pitchFamily="34" charset="-122"/>
              <a:ea typeface="微软雅黑" pitchFamily="34" charset="-122"/>
              <a:cs typeface="文鼎CS中等线"/>
            </a:endParaRPr>
          </a:p>
        </p:txBody>
      </p:sp>
      <p:sp>
        <p:nvSpPr>
          <p:cNvPr id="11" name="TextBox 10"/>
          <p:cNvSpPr txBox="1"/>
          <p:nvPr/>
        </p:nvSpPr>
        <p:spPr bwMode="auto">
          <a:xfrm>
            <a:off x="1201738" y="4941888"/>
            <a:ext cx="3298825" cy="369887"/>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特点</a:t>
            </a:r>
            <a:r>
              <a:rPr lang="en-US" altLang="zh-CN" b="1" kern="0">
                <a:solidFill>
                  <a:schemeClr val="bg1"/>
                </a:solidFill>
                <a:latin typeface="微软雅黑" pitchFamily="34" charset="-122"/>
                <a:ea typeface="微软雅黑" pitchFamily="34" charset="-122"/>
                <a:cs typeface="文鼎CS中等线"/>
              </a:rPr>
              <a:t>&amp;</a:t>
            </a:r>
            <a:r>
              <a:rPr lang="zh-CN" altLang="en-US" b="1" kern="0">
                <a:solidFill>
                  <a:schemeClr val="bg1"/>
                </a:solidFill>
                <a:latin typeface="微软雅黑" pitchFamily="34" charset="-122"/>
                <a:ea typeface="微软雅黑" pitchFamily="34" charset="-122"/>
                <a:cs typeface="文鼎CS中等线"/>
              </a:rPr>
              <a:t>优势</a:t>
            </a:r>
          </a:p>
        </p:txBody>
      </p:sp>
      <p:sp>
        <p:nvSpPr>
          <p:cNvPr id="12" name="圆角矩形 11"/>
          <p:cNvSpPr/>
          <p:nvPr/>
        </p:nvSpPr>
        <p:spPr bwMode="auto">
          <a:xfrm>
            <a:off x="900113" y="2708275"/>
            <a:ext cx="7488237" cy="468313"/>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13" name="TextBox 12"/>
          <p:cNvSpPr txBox="1"/>
          <p:nvPr/>
        </p:nvSpPr>
        <p:spPr bwMode="auto">
          <a:xfrm>
            <a:off x="1187450" y="2751138"/>
            <a:ext cx="2663825" cy="369887"/>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体系</a:t>
            </a:r>
            <a:r>
              <a:rPr lang="zh-CN" altLang="en-US" b="1" kern="0" smtClean="0">
                <a:solidFill>
                  <a:schemeClr val="bg1"/>
                </a:solidFill>
                <a:latin typeface="微软雅黑" pitchFamily="34" charset="-122"/>
                <a:ea typeface="微软雅黑" pitchFamily="34" charset="-122"/>
                <a:cs typeface="文鼎CS中等线"/>
              </a:rPr>
              <a:t>架构</a:t>
            </a:r>
            <a:endParaRPr lang="zh-CN" altLang="en-US" b="1" kern="0">
              <a:solidFill>
                <a:schemeClr val="bg1"/>
              </a:solidFill>
              <a:latin typeface="微软雅黑" pitchFamily="34" charset="-122"/>
              <a:ea typeface="微软雅黑" pitchFamily="34" charset="-122"/>
              <a:cs typeface="文鼎CS中等线"/>
            </a:endParaRPr>
          </a:p>
        </p:txBody>
      </p:sp>
    </p:spTree>
    <p:extLst>
      <p:ext uri="{BB962C8B-B14F-4D97-AF65-F5344CB8AC3E}">
        <p14:creationId xmlns:p14="http://schemas.microsoft.com/office/powerpoint/2010/main" val="42034626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en-US" altLang="zh-CN" sz="2400" dirty="0" smtClean="0">
                <a:solidFill>
                  <a:sysClr val="windowText" lastClr="000000"/>
                </a:solidFill>
                <a:latin typeface="微软雅黑" pitchFamily="34" charset="-122"/>
                <a:ea typeface="微软雅黑" pitchFamily="34" charset="-122"/>
                <a:cs typeface="+mn-cs"/>
              </a:rPr>
              <a:t>FPF</a:t>
            </a:r>
            <a:r>
              <a:rPr lang="zh-CN" altLang="en-US" sz="2400" dirty="0" smtClean="0">
                <a:solidFill>
                  <a:sysClr val="windowText" lastClr="000000"/>
                </a:solidFill>
                <a:latin typeface="微软雅黑" pitchFamily="34" charset="-122"/>
                <a:ea typeface="微软雅黑" pitchFamily="34" charset="-122"/>
                <a:cs typeface="+mn-cs"/>
              </a:rPr>
              <a:t>二</a:t>
            </a:r>
            <a:r>
              <a:rPr lang="zh-CN" altLang="en-US" sz="2400" dirty="0" smtClean="0">
                <a:solidFill>
                  <a:sysClr val="windowText" lastClr="000000"/>
                </a:solidFill>
                <a:latin typeface="微软雅黑" pitchFamily="34" charset="-122"/>
                <a:ea typeface="微软雅黑" pitchFamily="34" charset="-122"/>
                <a:cs typeface="+mn-cs"/>
              </a:rPr>
              <a:t>次开发能力</a:t>
            </a:r>
            <a:endParaRPr lang="zh-CN" altLang="en-US" sz="2400" dirty="0">
              <a:solidFill>
                <a:sysClr val="windowText" lastClr="000000"/>
              </a:solidFill>
              <a:latin typeface="微软雅黑" pitchFamily="34" charset="-122"/>
              <a:ea typeface="微软雅黑" pitchFamily="34" charset="-122"/>
              <a:cs typeface="+mn-cs"/>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2311297059"/>
              </p:ext>
            </p:extLst>
          </p:nvPr>
        </p:nvGraphicFramePr>
        <p:xfrm>
          <a:off x="3985010" y="6092564"/>
          <a:ext cx="962262" cy="872050"/>
        </p:xfrm>
        <a:graphic>
          <a:graphicData uri="http://schemas.openxmlformats.org/presentationml/2006/ole">
            <mc:AlternateContent xmlns:mc="http://schemas.openxmlformats.org/markup-compatibility/2006">
              <mc:Choice xmlns:v="urn:schemas-microsoft-com:vml" Requires="v">
                <p:oleObj spid="_x0000_s109788" name="文档" showAsIcon="1" r:id="rId4" imgW="914400" imgH="828720" progId="Word.Document.12">
                  <p:embed/>
                </p:oleObj>
              </mc:Choice>
              <mc:Fallback>
                <p:oleObj name="文档" showAsIcon="1" r:id="rId4" imgW="914400" imgH="828720" progId="Word.Document.12">
                  <p:embed/>
                  <p:pic>
                    <p:nvPicPr>
                      <p:cNvPr id="0" name=""/>
                      <p:cNvPicPr/>
                      <p:nvPr/>
                    </p:nvPicPr>
                    <p:blipFill>
                      <a:blip r:embed="rId5"/>
                      <a:stretch>
                        <a:fillRect/>
                      </a:stretch>
                    </p:blipFill>
                    <p:spPr>
                      <a:xfrm>
                        <a:off x="3985010" y="6092564"/>
                        <a:ext cx="962262" cy="872050"/>
                      </a:xfrm>
                      <a:prstGeom prst="rect">
                        <a:avLst/>
                      </a:prstGeom>
                    </p:spPr>
                  </p:pic>
                </p:oleObj>
              </mc:Fallback>
            </mc:AlternateContent>
          </a:graphicData>
        </a:graphic>
      </p:graphicFrame>
      <p:sp>
        <p:nvSpPr>
          <p:cNvPr id="5" name="矩形 4"/>
          <p:cNvSpPr/>
          <p:nvPr/>
        </p:nvSpPr>
        <p:spPr>
          <a:xfrm>
            <a:off x="107504" y="908720"/>
            <a:ext cx="8928000" cy="720080"/>
          </a:xfrm>
          <a:prstGeom prst="rect">
            <a:avLst/>
          </a:prstGeom>
          <a:solidFill>
            <a:schemeClr val="bg1">
              <a:lumMod val="95000"/>
            </a:schemeClr>
          </a:solidFill>
          <a:ln>
            <a:solidFill>
              <a:schemeClr val="bg1">
                <a:lumMod val="50000"/>
              </a:schemeClr>
            </a:solidFill>
          </a:ln>
        </p:spPr>
        <p:txBody>
          <a:bodyPr wrap="square" anchor="ctr" anchorCtr="0">
            <a:noAutofit/>
          </a:bodyPr>
          <a:lstStyle/>
          <a:p>
            <a:r>
              <a:rPr lang="en-US" altLang="zh-CN" sz="1600" b="1">
                <a:latin typeface="微软雅黑" pitchFamily="34" charset="-122"/>
                <a:ea typeface="微软雅黑" pitchFamily="34" charset="-122"/>
              </a:rPr>
              <a:t> </a:t>
            </a:r>
            <a:r>
              <a:rPr lang="en-US" altLang="zh-CN" sz="1600" b="1" smtClean="0">
                <a:latin typeface="微软雅黑" pitchFamily="34" charset="-122"/>
                <a:ea typeface="微软雅黑" pitchFamily="34" charset="-122"/>
              </a:rPr>
              <a:t>     FPF</a:t>
            </a:r>
            <a:r>
              <a:rPr lang="zh-CN" altLang="en-US" sz="1600" b="1" smtClean="0">
                <a:latin typeface="微软雅黑" pitchFamily="34" charset="-122"/>
                <a:ea typeface="微软雅黑" pitchFamily="34" charset="-122"/>
              </a:rPr>
              <a:t>框架提供了</a:t>
            </a:r>
            <a:r>
              <a:rPr lang="zh-CN" altLang="en-US" sz="1600" b="1" smtClean="0">
                <a:solidFill>
                  <a:srgbClr val="FF0000"/>
                </a:solidFill>
                <a:latin typeface="微软雅黑" pitchFamily="34" charset="-122"/>
                <a:ea typeface="微软雅黑" pitchFamily="34" charset="-122"/>
              </a:rPr>
              <a:t>不同层面的二次开发和扩展方式</a:t>
            </a:r>
            <a:r>
              <a:rPr lang="zh-CN" altLang="en-US" sz="1600" b="1" smtClean="0">
                <a:latin typeface="微软雅黑" pitchFamily="34" charset="-122"/>
                <a:ea typeface="微软雅黑" pitchFamily="34" charset="-122"/>
              </a:rPr>
              <a:t>，可以快速的进行二次开发，同时框架提供了大量的默认实现及封装后的工具可以直接配置使用，如</a:t>
            </a:r>
            <a:r>
              <a:rPr lang="en-US" altLang="zh-CN" sz="1600" b="1" smtClean="0">
                <a:latin typeface="微软雅黑" pitchFamily="34" charset="-122"/>
                <a:ea typeface="微软雅黑" pitchFamily="34" charset="-122"/>
              </a:rPr>
              <a:t>CSV2DB</a:t>
            </a:r>
            <a:r>
              <a:rPr lang="zh-CN" altLang="en-US" sz="1600" b="1" smtClean="0">
                <a:latin typeface="微软雅黑" pitchFamily="34" charset="-122"/>
                <a:ea typeface="微软雅黑" pitchFamily="34" charset="-122"/>
              </a:rPr>
              <a:t>、</a:t>
            </a:r>
            <a:r>
              <a:rPr lang="en-US" altLang="zh-CN" sz="1600" b="1" smtClean="0">
                <a:latin typeface="微软雅黑" pitchFamily="34" charset="-122"/>
                <a:ea typeface="微软雅黑" pitchFamily="34" charset="-122"/>
              </a:rPr>
              <a:t>XML2DB</a:t>
            </a:r>
            <a:r>
              <a:rPr lang="zh-CN" altLang="en-US" sz="1600" b="1" smtClean="0">
                <a:latin typeface="微软雅黑" pitchFamily="34" charset="-122"/>
                <a:ea typeface="微软雅黑" pitchFamily="34" charset="-122"/>
              </a:rPr>
              <a:t>、</a:t>
            </a:r>
            <a:r>
              <a:rPr lang="en-US" altLang="zh-CN" sz="1600" b="1" smtClean="0">
                <a:latin typeface="微软雅黑" pitchFamily="34" charset="-122"/>
                <a:ea typeface="微软雅黑" pitchFamily="34" charset="-122"/>
              </a:rPr>
              <a:t>BINARY2DB</a:t>
            </a:r>
            <a:r>
              <a:rPr lang="zh-CN" altLang="en-US" sz="1600" b="1" smtClean="0">
                <a:latin typeface="微软雅黑" pitchFamily="34" charset="-122"/>
                <a:ea typeface="微软雅黑" pitchFamily="34" charset="-122"/>
              </a:rPr>
              <a:t>等。</a:t>
            </a:r>
            <a:endParaRPr lang="zh-CN" altLang="en-US" sz="2000" b="1"/>
          </a:p>
        </p:txBody>
      </p:sp>
      <p:sp>
        <p:nvSpPr>
          <p:cNvPr id="32" name="AutoShape 3"/>
          <p:cNvSpPr>
            <a:spLocks noChangeArrowheads="1"/>
          </p:cNvSpPr>
          <p:nvPr/>
        </p:nvSpPr>
        <p:spPr bwMode="gray">
          <a:xfrm>
            <a:off x="989047" y="1727809"/>
            <a:ext cx="3309389" cy="2060914"/>
          </a:xfrm>
          <a:prstGeom prst="roundRect">
            <a:avLst>
              <a:gd name="adj" fmla="val 9616"/>
            </a:avLst>
          </a:prstGeom>
          <a:solidFill>
            <a:srgbClr val="FFFFFF"/>
          </a:solidFill>
          <a:ln w="9525">
            <a:solidFill>
              <a:srgbClr val="45B99B"/>
            </a:solid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3" name="AutoShape 4"/>
          <p:cNvSpPr>
            <a:spLocks noChangeArrowheads="1"/>
          </p:cNvSpPr>
          <p:nvPr/>
        </p:nvSpPr>
        <p:spPr bwMode="gray">
          <a:xfrm>
            <a:off x="4477321" y="1727809"/>
            <a:ext cx="3309389" cy="2060914"/>
          </a:xfrm>
          <a:prstGeom prst="roundRect">
            <a:avLst>
              <a:gd name="adj" fmla="val 9616"/>
            </a:avLst>
          </a:prstGeom>
          <a:solidFill>
            <a:srgbClr val="FFFFFF"/>
          </a:solidFill>
          <a:ln w="9525">
            <a:solidFill>
              <a:srgbClr val="E87774"/>
            </a:solid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4" name="AutoShape 5"/>
          <p:cNvSpPr>
            <a:spLocks noChangeArrowheads="1"/>
          </p:cNvSpPr>
          <p:nvPr/>
        </p:nvSpPr>
        <p:spPr bwMode="gray">
          <a:xfrm>
            <a:off x="989047" y="3960156"/>
            <a:ext cx="3309389" cy="2062778"/>
          </a:xfrm>
          <a:prstGeom prst="roundRect">
            <a:avLst>
              <a:gd name="adj" fmla="val 9616"/>
            </a:avLst>
          </a:prstGeom>
          <a:solidFill>
            <a:srgbClr val="FFFFFF"/>
          </a:solidFill>
          <a:ln w="9525">
            <a:solidFill>
              <a:srgbClr val="FCB528"/>
            </a:solid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5" name="AutoShape 6"/>
          <p:cNvSpPr>
            <a:spLocks noChangeArrowheads="1"/>
          </p:cNvSpPr>
          <p:nvPr/>
        </p:nvSpPr>
        <p:spPr bwMode="gray">
          <a:xfrm>
            <a:off x="4477321" y="3960156"/>
            <a:ext cx="3309389" cy="2062778"/>
          </a:xfrm>
          <a:prstGeom prst="roundRect">
            <a:avLst>
              <a:gd name="adj" fmla="val 9616"/>
            </a:avLst>
          </a:prstGeom>
          <a:solidFill>
            <a:srgbClr val="FFFFFF"/>
          </a:solidFill>
          <a:ln w="9525">
            <a:solidFill>
              <a:srgbClr val="587ADA"/>
            </a:solid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6" name="AutoShape 7"/>
          <p:cNvSpPr>
            <a:spLocks noChangeArrowheads="1"/>
          </p:cNvSpPr>
          <p:nvPr/>
        </p:nvSpPr>
        <p:spPr bwMode="gray">
          <a:xfrm>
            <a:off x="2243111" y="3249040"/>
            <a:ext cx="2057188" cy="540000"/>
          </a:xfrm>
          <a:prstGeom prst="roundRect">
            <a:avLst>
              <a:gd name="adj" fmla="val 19773"/>
            </a:avLst>
          </a:prstGeom>
          <a:gradFill rotWithShape="1">
            <a:gsLst>
              <a:gs pos="0">
                <a:srgbClr val="45B99B"/>
              </a:gs>
              <a:gs pos="100000">
                <a:srgbClr val="45B99B">
                  <a:gamma/>
                  <a:shade val="66667"/>
                  <a:invGamma/>
                </a:srgbClr>
              </a:gs>
            </a:gsLst>
            <a:lin ang="5400000" scaled="1"/>
          </a:gradFill>
          <a:ln w="19050">
            <a:solidFill>
              <a:srgbClr val="45B99B"/>
            </a:solid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7" name="AutoShape 8"/>
          <p:cNvSpPr>
            <a:spLocks noChangeArrowheads="1"/>
          </p:cNvSpPr>
          <p:nvPr/>
        </p:nvSpPr>
        <p:spPr bwMode="gray">
          <a:xfrm>
            <a:off x="4466141" y="3249040"/>
            <a:ext cx="2057188" cy="540000"/>
          </a:xfrm>
          <a:prstGeom prst="roundRect">
            <a:avLst>
              <a:gd name="adj" fmla="val 20903"/>
            </a:avLst>
          </a:prstGeom>
          <a:gradFill rotWithShape="1">
            <a:gsLst>
              <a:gs pos="0">
                <a:srgbClr val="E87774"/>
              </a:gs>
              <a:gs pos="100000">
                <a:srgbClr val="E87774">
                  <a:gamma/>
                  <a:shade val="66667"/>
                  <a:invGamma/>
                </a:srgbClr>
              </a:gs>
            </a:gsLst>
            <a:lin ang="5400000" scaled="1"/>
          </a:gradFill>
          <a:ln w="19050">
            <a:solidFill>
              <a:srgbClr val="E87774"/>
            </a:solid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AutoShape 9"/>
          <p:cNvSpPr>
            <a:spLocks noChangeArrowheads="1"/>
          </p:cNvSpPr>
          <p:nvPr/>
        </p:nvSpPr>
        <p:spPr bwMode="gray">
          <a:xfrm>
            <a:off x="2243111" y="3948974"/>
            <a:ext cx="2057188" cy="540000"/>
          </a:xfrm>
          <a:prstGeom prst="roundRect">
            <a:avLst>
              <a:gd name="adj" fmla="val 19773"/>
            </a:avLst>
          </a:prstGeom>
          <a:gradFill rotWithShape="1">
            <a:gsLst>
              <a:gs pos="0">
                <a:srgbClr val="FCB528"/>
              </a:gs>
              <a:gs pos="100000">
                <a:srgbClr val="FCB528">
                  <a:gamma/>
                  <a:shade val="66667"/>
                  <a:invGamma/>
                </a:srgbClr>
              </a:gs>
            </a:gsLst>
            <a:lin ang="5400000" scaled="1"/>
          </a:gradFill>
          <a:ln w="19050">
            <a:solidFill>
              <a:srgbClr val="FCB528"/>
            </a:solid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9" name="AutoShape 10"/>
          <p:cNvSpPr>
            <a:spLocks noChangeArrowheads="1"/>
          </p:cNvSpPr>
          <p:nvPr/>
        </p:nvSpPr>
        <p:spPr bwMode="gray">
          <a:xfrm>
            <a:off x="4466141" y="3948974"/>
            <a:ext cx="2057188" cy="540000"/>
          </a:xfrm>
          <a:prstGeom prst="roundRect">
            <a:avLst>
              <a:gd name="adj" fmla="val 20903"/>
            </a:avLst>
          </a:prstGeom>
          <a:gradFill rotWithShape="1">
            <a:gsLst>
              <a:gs pos="0">
                <a:srgbClr val="587ADA"/>
              </a:gs>
              <a:gs pos="100000">
                <a:srgbClr val="587ADA">
                  <a:gamma/>
                  <a:shade val="66667"/>
                  <a:invGamma/>
                </a:srgbClr>
              </a:gs>
            </a:gsLst>
            <a:lin ang="5400000" scaled="1"/>
          </a:gradFill>
          <a:ln w="19050">
            <a:solidFill>
              <a:srgbClr val="587ADA"/>
            </a:solidFill>
            <a:round/>
            <a:headEnd/>
            <a:tailEnd/>
          </a:ln>
          <a:effectLst>
            <a:outerShdw blurRad="50800" dist="38100" dir="2700000" algn="tl"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0" name="Text Box 13"/>
          <p:cNvSpPr txBox="1">
            <a:spLocks noChangeArrowheads="1"/>
          </p:cNvSpPr>
          <p:nvPr/>
        </p:nvSpPr>
        <p:spPr bwMode="gray">
          <a:xfrm>
            <a:off x="2353052" y="3376911"/>
            <a:ext cx="1852214" cy="400110"/>
          </a:xfrm>
          <a:prstGeom prst="rect">
            <a:avLst/>
          </a:prstGeom>
          <a:noFill/>
          <a:ln w="9525" algn="ctr">
            <a:noFill/>
            <a:miter lim="800000"/>
            <a:headEnd/>
            <a:tailEnd/>
          </a:ln>
          <a:effectLst>
            <a:outerShdw blurRad="50800" dist="38100" dir="2700000" algn="tl" rotWithShape="0">
              <a:prstClr val="black">
                <a:alpha val="40000"/>
              </a:prstClr>
            </a:outerShdw>
          </a:effectLst>
        </p:spPr>
        <p:txBody>
          <a:bodyPr>
            <a:spAutoFit/>
          </a:bodyPr>
          <a:lstStyle/>
          <a:p>
            <a:pPr algn="ctr">
              <a:spcBef>
                <a:spcPct val="50000"/>
              </a:spcBef>
            </a:pPr>
            <a:r>
              <a:rPr lang="zh-CN" altLang="en-US" sz="2000" b="1" smtClean="0">
                <a:solidFill>
                  <a:srgbClr val="FFFFFF"/>
                </a:solidFill>
                <a:latin typeface="微软雅黑" pitchFamily="34" charset="-122"/>
                <a:ea typeface="微软雅黑" pitchFamily="34" charset="-122"/>
                <a:cs typeface="Arial" charset="0"/>
              </a:rPr>
              <a:t>工具级</a:t>
            </a:r>
            <a:endParaRPr lang="en-US" altLang="zh-CN" sz="2000" b="1" dirty="0">
              <a:solidFill>
                <a:srgbClr val="FFFFFF"/>
              </a:solidFill>
              <a:latin typeface="微软雅黑" pitchFamily="34" charset="-122"/>
              <a:ea typeface="微软雅黑" pitchFamily="34" charset="-122"/>
              <a:cs typeface="Arial" charset="0"/>
            </a:endParaRPr>
          </a:p>
        </p:txBody>
      </p:sp>
      <p:sp>
        <p:nvSpPr>
          <p:cNvPr id="41" name="Text Box 14"/>
          <p:cNvSpPr txBox="1">
            <a:spLocks noChangeArrowheads="1"/>
          </p:cNvSpPr>
          <p:nvPr/>
        </p:nvSpPr>
        <p:spPr bwMode="gray">
          <a:xfrm>
            <a:off x="4591994" y="3347205"/>
            <a:ext cx="1852214" cy="400110"/>
          </a:xfrm>
          <a:prstGeom prst="rect">
            <a:avLst/>
          </a:prstGeom>
          <a:noFill/>
          <a:ln w="9525" algn="ctr">
            <a:noFill/>
            <a:miter lim="800000"/>
            <a:headEnd/>
            <a:tailEnd/>
          </a:ln>
          <a:effectLst>
            <a:outerShdw blurRad="50800" dist="38100" dir="2700000" algn="tl" rotWithShape="0">
              <a:prstClr val="black">
                <a:alpha val="40000"/>
              </a:prstClr>
            </a:outerShdw>
          </a:effectLst>
        </p:spPr>
        <p:txBody>
          <a:bodyPr>
            <a:spAutoFit/>
          </a:bodyPr>
          <a:lstStyle/>
          <a:p>
            <a:pPr algn="ctr">
              <a:spcBef>
                <a:spcPct val="50000"/>
              </a:spcBef>
            </a:pPr>
            <a:r>
              <a:rPr lang="zh-CN" altLang="en-US" sz="2000" b="1" smtClean="0">
                <a:solidFill>
                  <a:srgbClr val="FFFFFF"/>
                </a:solidFill>
                <a:latin typeface="微软雅黑" pitchFamily="34" charset="-122"/>
                <a:ea typeface="微软雅黑" pitchFamily="34" charset="-122"/>
                <a:cs typeface="Arial" charset="0"/>
              </a:rPr>
              <a:t>转换器级</a:t>
            </a:r>
            <a:endParaRPr lang="en-US" altLang="zh-CN" sz="2000" b="1" dirty="0">
              <a:solidFill>
                <a:srgbClr val="FFFFFF"/>
              </a:solidFill>
              <a:latin typeface="微软雅黑" pitchFamily="34" charset="-122"/>
              <a:ea typeface="微软雅黑" pitchFamily="34" charset="-122"/>
              <a:cs typeface="Arial" charset="0"/>
            </a:endParaRPr>
          </a:p>
        </p:txBody>
      </p:sp>
      <p:sp>
        <p:nvSpPr>
          <p:cNvPr id="42" name="Text Box 15"/>
          <p:cNvSpPr txBox="1">
            <a:spLocks noChangeArrowheads="1"/>
          </p:cNvSpPr>
          <p:nvPr/>
        </p:nvSpPr>
        <p:spPr bwMode="gray">
          <a:xfrm>
            <a:off x="2353052" y="4026550"/>
            <a:ext cx="1852214" cy="400110"/>
          </a:xfrm>
          <a:prstGeom prst="rect">
            <a:avLst/>
          </a:prstGeom>
          <a:noFill/>
          <a:ln w="9525" algn="ctr">
            <a:noFill/>
            <a:miter lim="800000"/>
            <a:headEnd/>
            <a:tailEnd/>
          </a:ln>
          <a:effectLst>
            <a:outerShdw blurRad="50800" dist="38100" dir="2700000" algn="tl" rotWithShape="0">
              <a:prstClr val="black">
                <a:alpha val="40000"/>
              </a:prstClr>
            </a:outerShdw>
          </a:effectLst>
        </p:spPr>
        <p:txBody>
          <a:bodyPr>
            <a:spAutoFit/>
          </a:bodyPr>
          <a:lstStyle/>
          <a:p>
            <a:pPr algn="ctr">
              <a:spcBef>
                <a:spcPct val="50000"/>
              </a:spcBef>
            </a:pPr>
            <a:r>
              <a:rPr lang="en-US" altLang="zh-CN" sz="2000" b="1" smtClean="0">
                <a:solidFill>
                  <a:srgbClr val="FFFFFF"/>
                </a:solidFill>
                <a:latin typeface="微软雅黑" pitchFamily="34" charset="-122"/>
                <a:ea typeface="微软雅黑" pitchFamily="34" charset="-122"/>
                <a:cs typeface="Arial" charset="0"/>
              </a:rPr>
              <a:t>API</a:t>
            </a:r>
            <a:r>
              <a:rPr lang="zh-CN" altLang="en-US" sz="2000" b="1" smtClean="0">
                <a:solidFill>
                  <a:srgbClr val="FFFFFF"/>
                </a:solidFill>
                <a:latin typeface="微软雅黑" pitchFamily="34" charset="-122"/>
                <a:ea typeface="微软雅黑" pitchFamily="34" charset="-122"/>
                <a:cs typeface="Arial" charset="0"/>
              </a:rPr>
              <a:t>级</a:t>
            </a:r>
            <a:endParaRPr lang="en-US" altLang="zh-CN" sz="2000" b="1" dirty="0">
              <a:solidFill>
                <a:srgbClr val="FFFFFF"/>
              </a:solidFill>
              <a:latin typeface="微软雅黑" pitchFamily="34" charset="-122"/>
              <a:ea typeface="微软雅黑" pitchFamily="34" charset="-122"/>
              <a:cs typeface="Arial" charset="0"/>
            </a:endParaRPr>
          </a:p>
        </p:txBody>
      </p:sp>
      <p:sp>
        <p:nvSpPr>
          <p:cNvPr id="43" name="Text Box 16"/>
          <p:cNvSpPr txBox="1">
            <a:spLocks noChangeArrowheads="1"/>
          </p:cNvSpPr>
          <p:nvPr/>
        </p:nvSpPr>
        <p:spPr bwMode="gray">
          <a:xfrm>
            <a:off x="4591994" y="4020056"/>
            <a:ext cx="1852214" cy="400110"/>
          </a:xfrm>
          <a:prstGeom prst="rect">
            <a:avLst/>
          </a:prstGeom>
          <a:noFill/>
          <a:ln w="9525" algn="ctr">
            <a:noFill/>
            <a:miter lim="800000"/>
            <a:headEnd/>
            <a:tailEnd/>
          </a:ln>
          <a:effectLst>
            <a:outerShdw blurRad="50800" dist="38100" dir="2700000" algn="tl" rotWithShape="0">
              <a:prstClr val="black">
                <a:alpha val="40000"/>
              </a:prstClr>
            </a:outerShdw>
          </a:effectLst>
        </p:spPr>
        <p:txBody>
          <a:bodyPr>
            <a:spAutoFit/>
          </a:bodyPr>
          <a:lstStyle/>
          <a:p>
            <a:pPr algn="ctr">
              <a:spcBef>
                <a:spcPct val="50000"/>
              </a:spcBef>
            </a:pPr>
            <a:r>
              <a:rPr lang="zh-CN" altLang="en-US" sz="2000" b="1" smtClean="0">
                <a:solidFill>
                  <a:srgbClr val="FFFFFF"/>
                </a:solidFill>
                <a:latin typeface="微软雅黑" pitchFamily="34" charset="-122"/>
                <a:ea typeface="微软雅黑" pitchFamily="34" charset="-122"/>
                <a:cs typeface="Arial" charset="0"/>
              </a:rPr>
              <a:t>命令行级</a:t>
            </a:r>
            <a:endParaRPr lang="en-US" altLang="zh-CN" sz="2000" b="1" dirty="0">
              <a:solidFill>
                <a:srgbClr val="FFFFFF"/>
              </a:solidFill>
              <a:latin typeface="微软雅黑" pitchFamily="34" charset="-122"/>
              <a:ea typeface="微软雅黑" pitchFamily="34" charset="-122"/>
              <a:cs typeface="Arial" charset="0"/>
            </a:endParaRPr>
          </a:p>
        </p:txBody>
      </p:sp>
      <p:sp>
        <p:nvSpPr>
          <p:cNvPr id="44" name="Text Box 17"/>
          <p:cNvSpPr txBox="1">
            <a:spLocks noChangeArrowheads="1"/>
          </p:cNvSpPr>
          <p:nvPr/>
        </p:nvSpPr>
        <p:spPr bwMode="gray">
          <a:xfrm>
            <a:off x="1078489" y="1901202"/>
            <a:ext cx="3221809" cy="953723"/>
          </a:xfrm>
          <a:prstGeom prst="rect">
            <a:avLst/>
          </a:prstGeom>
          <a:noFill/>
          <a:ln w="9525">
            <a:noFill/>
            <a:miter lim="800000"/>
            <a:headEnd/>
            <a:tailEnd/>
          </a:ln>
          <a:effectLst/>
        </p:spPr>
        <p:txBody>
          <a:bodyPr wrap="square">
            <a:spAutoFit/>
          </a:bodyPr>
          <a:lstStyle/>
          <a:p>
            <a:pPr>
              <a:lnSpc>
                <a:spcPct val="120000"/>
              </a:lnSpc>
            </a:pPr>
            <a:r>
              <a:rPr lang="zh-CN" altLang="en-US" sz="1600">
                <a:solidFill>
                  <a:srgbClr val="0070C0"/>
                </a:solidFill>
                <a:latin typeface="微软雅黑" pitchFamily="34" charset="-122"/>
                <a:ea typeface="微软雅黑" pitchFamily="34" charset="-122"/>
              </a:rPr>
              <a:t>提供</a:t>
            </a:r>
            <a:r>
              <a:rPr lang="en-US" altLang="zh-CN" sz="1600">
                <a:solidFill>
                  <a:srgbClr val="0070C0"/>
                </a:solidFill>
                <a:latin typeface="微软雅黑" pitchFamily="34" charset="-122"/>
                <a:ea typeface="微软雅黑" pitchFamily="34" charset="-122"/>
              </a:rPr>
              <a:t>xml2db</a:t>
            </a:r>
            <a:r>
              <a:rPr lang="zh-CN" altLang="en-US" sz="1600">
                <a:solidFill>
                  <a:srgbClr val="0070C0"/>
                </a:solidFill>
                <a:latin typeface="微软雅黑" pitchFamily="34" charset="-122"/>
                <a:ea typeface="微软雅黑" pitchFamily="34" charset="-122"/>
              </a:rPr>
              <a:t>、</a:t>
            </a:r>
            <a:r>
              <a:rPr lang="en-US" altLang="zh-CN" sz="1600">
                <a:solidFill>
                  <a:srgbClr val="0070C0"/>
                </a:solidFill>
                <a:latin typeface="微软雅黑" pitchFamily="34" charset="-122"/>
                <a:ea typeface="微软雅黑" pitchFamily="34" charset="-122"/>
              </a:rPr>
              <a:t>csv2db</a:t>
            </a:r>
            <a:r>
              <a:rPr lang="zh-CN" altLang="en-US" sz="1600">
                <a:solidFill>
                  <a:srgbClr val="0070C0"/>
                </a:solidFill>
                <a:latin typeface="微软雅黑" pitchFamily="34" charset="-122"/>
                <a:ea typeface="微软雅黑" pitchFamily="34" charset="-122"/>
              </a:rPr>
              <a:t>、</a:t>
            </a:r>
            <a:r>
              <a:rPr lang="en-US" altLang="zh-CN" sz="1600">
                <a:solidFill>
                  <a:srgbClr val="0070C0"/>
                </a:solidFill>
                <a:latin typeface="微软雅黑" pitchFamily="34" charset="-122"/>
                <a:ea typeface="微软雅黑" pitchFamily="34" charset="-122"/>
              </a:rPr>
              <a:t>excel2db</a:t>
            </a:r>
            <a:r>
              <a:rPr lang="zh-CN" altLang="en-US" sz="1600">
                <a:solidFill>
                  <a:srgbClr val="0070C0"/>
                </a:solidFill>
                <a:latin typeface="微软雅黑" pitchFamily="34" charset="-122"/>
                <a:ea typeface="微软雅黑" pitchFamily="34" charset="-122"/>
              </a:rPr>
              <a:t>等多种基于此框架的工具，可直接使用。</a:t>
            </a:r>
          </a:p>
        </p:txBody>
      </p:sp>
      <p:sp>
        <p:nvSpPr>
          <p:cNvPr id="45" name="Text Box 18"/>
          <p:cNvSpPr txBox="1">
            <a:spLocks noChangeArrowheads="1"/>
          </p:cNvSpPr>
          <p:nvPr/>
        </p:nvSpPr>
        <p:spPr bwMode="gray">
          <a:xfrm>
            <a:off x="1078490" y="4781522"/>
            <a:ext cx="3126776" cy="978729"/>
          </a:xfrm>
          <a:prstGeom prst="rect">
            <a:avLst/>
          </a:prstGeom>
          <a:noFill/>
          <a:ln w="9525">
            <a:noFill/>
            <a:miter lim="800000"/>
            <a:headEnd/>
            <a:tailEnd/>
          </a:ln>
          <a:effectLst/>
        </p:spPr>
        <p:txBody>
          <a:bodyPr wrap="square">
            <a:spAutoFit/>
          </a:bodyPr>
          <a:lstStyle/>
          <a:p>
            <a:pPr>
              <a:lnSpc>
                <a:spcPct val="120000"/>
              </a:lnSpc>
            </a:pPr>
            <a:r>
              <a:rPr lang="zh-CN" altLang="en-US" sz="1600">
                <a:solidFill>
                  <a:srgbClr val="0070C0"/>
                </a:solidFill>
                <a:latin typeface="微软雅黑" pitchFamily="34" charset="-122"/>
                <a:ea typeface="微软雅黑" pitchFamily="34" charset="-122"/>
              </a:rPr>
              <a:t>在临时文件删除、文件过滤、</a:t>
            </a:r>
            <a:r>
              <a:rPr lang="zh-CN" altLang="en-US" sz="1600" smtClean="0">
                <a:solidFill>
                  <a:srgbClr val="0070C0"/>
                </a:solidFill>
                <a:latin typeface="微软雅黑" pitchFamily="34" charset="-122"/>
                <a:ea typeface="微软雅黑" pitchFamily="34" charset="-122"/>
              </a:rPr>
              <a:t>文件格式转换等</a:t>
            </a:r>
            <a:r>
              <a:rPr lang="zh-CN" altLang="en-US" sz="1600">
                <a:solidFill>
                  <a:srgbClr val="0070C0"/>
                </a:solidFill>
                <a:latin typeface="微软雅黑" pitchFamily="34" charset="-122"/>
                <a:ea typeface="微软雅黑" pitchFamily="34" charset="-122"/>
              </a:rPr>
              <a:t>多个层面提供接口</a:t>
            </a:r>
            <a:r>
              <a:rPr lang="en-US" altLang="zh-CN" sz="1600">
                <a:solidFill>
                  <a:srgbClr val="0070C0"/>
                </a:solidFill>
                <a:latin typeface="微软雅黑" pitchFamily="34" charset="-122"/>
                <a:ea typeface="微软雅黑" pitchFamily="34" charset="-122"/>
              </a:rPr>
              <a:t>+</a:t>
            </a:r>
            <a:r>
              <a:rPr lang="zh-CN" altLang="en-US" sz="1600">
                <a:solidFill>
                  <a:srgbClr val="0070C0"/>
                </a:solidFill>
                <a:latin typeface="微软雅黑" pitchFamily="34" charset="-122"/>
                <a:ea typeface="微软雅黑" pitchFamily="34" charset="-122"/>
              </a:rPr>
              <a:t>配置文件级别的扩展。</a:t>
            </a:r>
          </a:p>
        </p:txBody>
      </p:sp>
      <p:sp>
        <p:nvSpPr>
          <p:cNvPr id="46" name="Text Box 19"/>
          <p:cNvSpPr txBox="1">
            <a:spLocks noChangeArrowheads="1"/>
          </p:cNvSpPr>
          <p:nvPr/>
        </p:nvSpPr>
        <p:spPr bwMode="gray">
          <a:xfrm>
            <a:off x="4643438" y="1901202"/>
            <a:ext cx="3143272" cy="953723"/>
          </a:xfrm>
          <a:prstGeom prst="rect">
            <a:avLst/>
          </a:prstGeom>
          <a:noFill/>
          <a:ln w="9525">
            <a:noFill/>
            <a:miter lim="800000"/>
            <a:headEnd/>
            <a:tailEnd/>
          </a:ln>
          <a:effectLst/>
        </p:spPr>
        <p:txBody>
          <a:bodyPr wrap="square">
            <a:spAutoFit/>
          </a:bodyPr>
          <a:lstStyle/>
          <a:p>
            <a:pPr>
              <a:lnSpc>
                <a:spcPct val="120000"/>
              </a:lnSpc>
            </a:pPr>
            <a:r>
              <a:rPr lang="zh-CN" altLang="en-US" sz="1600">
                <a:solidFill>
                  <a:srgbClr val="0070C0"/>
                </a:solidFill>
                <a:latin typeface="微软雅黑" pitchFamily="34" charset="-122"/>
                <a:ea typeface="微软雅黑" pitchFamily="34" charset="-122"/>
              </a:rPr>
              <a:t>框架提供了丰富的可直接使用的原子转换器，并可以灵活的组合使用。</a:t>
            </a:r>
            <a:endParaRPr lang="en-US" altLang="zh-CN" sz="1600" dirty="0">
              <a:solidFill>
                <a:srgbClr val="0070C0"/>
              </a:solidFill>
              <a:latin typeface="微软雅黑" pitchFamily="34" charset="-122"/>
              <a:ea typeface="微软雅黑" pitchFamily="34" charset="-122"/>
            </a:endParaRPr>
          </a:p>
        </p:txBody>
      </p:sp>
      <p:sp>
        <p:nvSpPr>
          <p:cNvPr id="47" name="Text Box 20"/>
          <p:cNvSpPr txBox="1">
            <a:spLocks noChangeArrowheads="1"/>
          </p:cNvSpPr>
          <p:nvPr/>
        </p:nvSpPr>
        <p:spPr bwMode="gray">
          <a:xfrm>
            <a:off x="4643438" y="4781522"/>
            <a:ext cx="3053829" cy="953723"/>
          </a:xfrm>
          <a:prstGeom prst="rect">
            <a:avLst/>
          </a:prstGeom>
          <a:noFill/>
          <a:ln w="9525">
            <a:noFill/>
            <a:miter lim="800000"/>
            <a:headEnd/>
            <a:tailEnd/>
          </a:ln>
          <a:effectLst/>
        </p:spPr>
        <p:txBody>
          <a:bodyPr wrap="square">
            <a:spAutoFit/>
          </a:bodyPr>
          <a:lstStyle/>
          <a:p>
            <a:pPr>
              <a:lnSpc>
                <a:spcPct val="120000"/>
              </a:lnSpc>
            </a:pPr>
            <a:r>
              <a:rPr lang="zh-CN" altLang="en-US" sz="1600">
                <a:solidFill>
                  <a:srgbClr val="0070C0"/>
                </a:solidFill>
                <a:latin typeface="微软雅黑" pitchFamily="34" charset="-122"/>
                <a:ea typeface="微软雅黑" pitchFamily="34" charset="-122"/>
              </a:rPr>
              <a:t>可以提供基于命令行级的文件解析集成，同时可以接管被集成工具输出的基于标准规范的日志。</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角矩形 41"/>
          <p:cNvSpPr/>
          <p:nvPr/>
        </p:nvSpPr>
        <p:spPr bwMode="gray">
          <a:xfrm>
            <a:off x="3347864" y="2852936"/>
            <a:ext cx="2478813" cy="2232248"/>
          </a:xfrm>
          <a:prstGeom prst="roundRect">
            <a:avLst>
              <a:gd name="adj" fmla="val 2834"/>
            </a:avLst>
          </a:prstGeom>
          <a:noFill/>
          <a:ln w="12700" algn="ctr">
            <a:solidFill>
              <a:schemeClr val="bg1">
                <a:lumMod val="50000"/>
              </a:schemeClr>
            </a:solidFill>
            <a:prstDash val="dash"/>
            <a:round/>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eaLnBrk="1" fontAlgn="auto" hangingPunct="1">
              <a:spcBef>
                <a:spcPts val="0"/>
              </a:spcBef>
              <a:spcAft>
                <a:spcPts val="0"/>
              </a:spcAft>
            </a:pPr>
            <a:r>
              <a:rPr lang="en-US" altLang="zh-CN" b="1" kern="0" dirty="0" smtClean="0">
                <a:solidFill>
                  <a:srgbClr val="00B050"/>
                </a:solidFill>
                <a:latin typeface="微软雅黑" panose="020B0503020204020204" pitchFamily="34" charset="-122"/>
                <a:ea typeface="微软雅黑" panose="020B0503020204020204" pitchFamily="34" charset="-122"/>
              </a:rPr>
              <a:t>FPF</a:t>
            </a:r>
            <a:r>
              <a:rPr lang="zh-CN" altLang="en-US" b="1" kern="0" dirty="0" smtClean="0">
                <a:solidFill>
                  <a:srgbClr val="00B050"/>
                </a:solidFill>
                <a:latin typeface="微软雅黑" panose="020B0503020204020204" pitchFamily="34" charset="-122"/>
                <a:ea typeface="微软雅黑" panose="020B0503020204020204" pitchFamily="34" charset="-122"/>
              </a:rPr>
              <a:t>进程</a:t>
            </a:r>
            <a:endParaRPr lang="zh-CN" altLang="en-US" b="1" kern="0" dirty="0">
              <a:solidFill>
                <a:srgbClr val="00B050"/>
              </a:solidFill>
              <a:latin typeface="微软雅黑" panose="020B0503020204020204" pitchFamily="34" charset="-122"/>
              <a:ea typeface="微软雅黑" panose="020B0503020204020204" pitchFamily="34" charset="-122"/>
            </a:endParaRPr>
          </a:p>
        </p:txBody>
      </p:sp>
      <p:sp>
        <p:nvSpPr>
          <p:cNvPr id="12" name="云形 11"/>
          <p:cNvSpPr/>
          <p:nvPr/>
        </p:nvSpPr>
        <p:spPr bwMode="auto">
          <a:xfrm flipH="1">
            <a:off x="971600" y="971963"/>
            <a:ext cx="7344816" cy="1737006"/>
          </a:xfrm>
          <a:prstGeom prst="cloud">
            <a:avLst/>
          </a:prstGeom>
          <a:solidFill>
            <a:schemeClr val="accent2">
              <a:lumMod val="20000"/>
              <a:lumOff val="80000"/>
            </a:schemeClr>
          </a:solidFill>
          <a:ln w="9525" cap="flat" cmpd="sng" algn="ctr">
            <a:solidFill>
              <a:srgbClr val="A29CBE">
                <a:alpha val="50196"/>
              </a:srgbClr>
            </a:solidFill>
            <a:prstDash val="solid"/>
            <a:round/>
            <a:headEnd type="none" w="med" len="med"/>
            <a:tailEnd type="none" w="med" len="med"/>
          </a:ln>
          <a:effectLst/>
        </p:spPr>
        <p:txBody>
          <a:bodyPr/>
          <a:lstStyle/>
          <a:p>
            <a:pPr>
              <a:defRPr/>
            </a:pPr>
            <a:r>
              <a:rPr lang="zh-CN" altLang="en-US" b="1" dirty="0">
                <a:latin typeface="微软雅黑" panose="020B0503020204020204" pitchFamily="34" charset="-122"/>
                <a:ea typeface="微软雅黑" panose="020B0503020204020204" pitchFamily="34" charset="-122"/>
                <a:cs typeface="Times New Roman" pitchFamily="18" charset="0"/>
              </a:rPr>
              <a:t>服务器</a:t>
            </a:r>
            <a:endParaRPr lang="zh-CN" altLang="en-US" b="1" i="0" dirty="0">
              <a:latin typeface="微软雅黑" panose="020B0503020204020204" pitchFamily="34" charset="-122"/>
              <a:ea typeface="微软雅黑" panose="020B0503020204020204" pitchFamily="34" charset="-122"/>
              <a:cs typeface="Times New Roman" pitchFamily="18" charset="0"/>
            </a:endParaRPr>
          </a:p>
        </p:txBody>
      </p:sp>
      <p:sp>
        <p:nvSpPr>
          <p:cNvPr id="5122" name="Rectangle 2"/>
          <p:cNvSpPr>
            <a:spLocks noGrp="1" noChangeArrowheads="1"/>
          </p:cNvSpPr>
          <p:nvPr>
            <p:ph type="title"/>
          </p:nvPr>
        </p:nvSpPr>
        <p:spPr>
          <a:xfrm>
            <a:off x="755650" y="444352"/>
            <a:ext cx="3744342" cy="463846"/>
          </a:xfrm>
          <a:ln algn="ctr"/>
        </p:spPr>
        <p:txBody>
          <a:bodyPr wrap="square" lIns="90000" tIns="46800" rIns="90000" bIns="46800">
            <a:spAutoFit/>
          </a:bodyPr>
          <a:lstStyle/>
          <a:p>
            <a:pPr eaLnBrk="1" fontAlgn="auto" hangingPunct="1">
              <a:spcBef>
                <a:spcPts val="0"/>
              </a:spcBef>
              <a:spcAft>
                <a:spcPts val="0"/>
              </a:spcAft>
              <a:defRPr/>
            </a:pPr>
            <a:r>
              <a:rPr lang="en-US" altLang="zh-CN" sz="2400" dirty="0" smtClean="0">
                <a:solidFill>
                  <a:sysClr val="windowText" lastClr="000000"/>
                </a:solidFill>
                <a:latin typeface="微软雅黑" pitchFamily="34" charset="-122"/>
                <a:ea typeface="微软雅黑" pitchFamily="34" charset="-122"/>
                <a:cs typeface="+mn-cs"/>
              </a:rPr>
              <a:t>FPF</a:t>
            </a:r>
            <a:r>
              <a:rPr lang="zh-CN" altLang="en-US" sz="2400" dirty="0" smtClean="0">
                <a:solidFill>
                  <a:sysClr val="windowText" lastClr="000000"/>
                </a:solidFill>
                <a:latin typeface="微软雅黑" pitchFamily="34" charset="-122"/>
                <a:ea typeface="微软雅黑" pitchFamily="34" charset="-122"/>
                <a:cs typeface="+mn-cs"/>
              </a:rPr>
              <a:t>处理能力扩展路径</a:t>
            </a:r>
            <a:endParaRPr lang="zh-CN" altLang="en-US" sz="2400" dirty="0">
              <a:solidFill>
                <a:sysClr val="windowText" lastClr="000000"/>
              </a:solidFill>
              <a:latin typeface="微软雅黑" pitchFamily="34" charset="-122"/>
              <a:ea typeface="微软雅黑" pitchFamily="34" charset="-122"/>
              <a:cs typeface="+mn-cs"/>
            </a:endParaRPr>
          </a:p>
        </p:txBody>
      </p:sp>
      <p:pic>
        <p:nvPicPr>
          <p:cNvPr id="6" name="Picture 2" descr="C:\Users\fengwh\AppData\Local\Microsoft\Windows\Temporary Internet Files\Content.IE5\HRJ71SDQ\MC900428971[1].wmf"/>
          <p:cNvPicPr>
            <a:picLocks noChangeAspect="1" noChangeArrowheads="1"/>
          </p:cNvPicPr>
          <p:nvPr/>
        </p:nvPicPr>
        <p:blipFill>
          <a:blip r:embed="rId3" cstate="print"/>
          <a:srcRect/>
          <a:stretch>
            <a:fillRect/>
          </a:stretch>
        </p:blipFill>
        <p:spPr bwMode="auto">
          <a:xfrm>
            <a:off x="1691680" y="1196752"/>
            <a:ext cx="676001" cy="869380"/>
          </a:xfrm>
          <a:prstGeom prst="rect">
            <a:avLst/>
          </a:prstGeom>
          <a:ln>
            <a:noFill/>
          </a:ln>
          <a:effectLst>
            <a:outerShdw blurRad="292100" dist="139700" dir="2700000" algn="tl" rotWithShape="0">
              <a:srgbClr val="333333">
                <a:alpha val="65000"/>
              </a:srgbClr>
            </a:outerShdw>
          </a:effectLst>
        </p:spPr>
      </p:pic>
      <p:pic>
        <p:nvPicPr>
          <p:cNvPr id="9" name="Picture 2" descr="C:\Users\fengwh\AppData\Local\Microsoft\Windows\Temporary Internet Files\Content.IE5\HRJ71SDQ\MC900428971[1].wmf"/>
          <p:cNvPicPr>
            <a:picLocks noChangeAspect="1" noChangeArrowheads="1"/>
          </p:cNvPicPr>
          <p:nvPr/>
        </p:nvPicPr>
        <p:blipFill>
          <a:blip r:embed="rId3" cstate="print"/>
          <a:srcRect/>
          <a:stretch>
            <a:fillRect/>
          </a:stretch>
        </p:blipFill>
        <p:spPr bwMode="auto">
          <a:xfrm>
            <a:off x="4247964" y="1196752"/>
            <a:ext cx="676001" cy="869380"/>
          </a:xfrm>
          <a:prstGeom prst="rect">
            <a:avLst/>
          </a:prstGeom>
          <a:ln>
            <a:noFill/>
          </a:ln>
          <a:effectLst>
            <a:outerShdw blurRad="292100" dist="139700" dir="2700000" algn="tl" rotWithShape="0">
              <a:srgbClr val="333333">
                <a:alpha val="65000"/>
              </a:srgbClr>
            </a:outerShdw>
          </a:effectLst>
        </p:spPr>
      </p:pic>
      <p:pic>
        <p:nvPicPr>
          <p:cNvPr id="10" name="Picture 2" descr="C:\Users\fengwh\AppData\Local\Microsoft\Windows\Temporary Internet Files\Content.IE5\HRJ71SDQ\MC900428971[1].wmf"/>
          <p:cNvPicPr>
            <a:picLocks noChangeAspect="1" noChangeArrowheads="1"/>
          </p:cNvPicPr>
          <p:nvPr/>
        </p:nvPicPr>
        <p:blipFill>
          <a:blip r:embed="rId3" cstate="print"/>
          <a:srcRect/>
          <a:stretch>
            <a:fillRect/>
          </a:stretch>
        </p:blipFill>
        <p:spPr bwMode="auto">
          <a:xfrm>
            <a:off x="6804248" y="1196752"/>
            <a:ext cx="676001" cy="869380"/>
          </a:xfrm>
          <a:prstGeom prst="rect">
            <a:avLst/>
          </a:prstGeom>
          <a:ln>
            <a:noFill/>
          </a:ln>
          <a:effectLst>
            <a:outerShdw blurRad="292100" dist="139700" dir="2700000" algn="tl" rotWithShape="0">
              <a:srgbClr val="333333">
                <a:alpha val="65000"/>
              </a:srgbClr>
            </a:outerShdw>
          </a:effectLst>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9331" y="4374965"/>
            <a:ext cx="614536" cy="614536"/>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1268" y="3251448"/>
            <a:ext cx="825624" cy="825624"/>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78696" y="4374965"/>
            <a:ext cx="614536" cy="614536"/>
          </a:xfrm>
          <a:prstGeom prst="rect">
            <a:avLst/>
          </a:prstGeom>
        </p:spPr>
      </p:pic>
      <p:pic>
        <p:nvPicPr>
          <p:cNvPr id="26" name="图片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8061" y="4374965"/>
            <a:ext cx="614536" cy="614536"/>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3152" y="3241813"/>
            <a:ext cx="825624" cy="825624"/>
          </a:xfrm>
          <a:prstGeom prst="rect">
            <a:avLst/>
          </a:prstGeom>
        </p:spPr>
      </p:pic>
      <p:pic>
        <p:nvPicPr>
          <p:cNvPr id="29" name="图片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803" y="3241813"/>
            <a:ext cx="825624" cy="825624"/>
          </a:xfrm>
          <a:prstGeom prst="rect">
            <a:avLst/>
          </a:prstGeom>
        </p:spPr>
      </p:pic>
      <p:cxnSp>
        <p:nvCxnSpPr>
          <p:cNvPr id="31" name="直接连接符 30"/>
          <p:cNvCxnSpPr>
            <a:stCxn id="9" idx="2"/>
            <a:endCxn id="3" idx="0"/>
          </p:cNvCxnSpPr>
          <p:nvPr/>
        </p:nvCxnSpPr>
        <p:spPr bwMode="auto">
          <a:xfrm flipH="1">
            <a:off x="2004080" y="2066132"/>
            <a:ext cx="2581885" cy="1185316"/>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直接连接符 32"/>
          <p:cNvCxnSpPr>
            <a:stCxn id="9" idx="2"/>
            <a:endCxn id="28" idx="0"/>
          </p:cNvCxnSpPr>
          <p:nvPr/>
        </p:nvCxnSpPr>
        <p:spPr bwMode="auto">
          <a:xfrm flipH="1">
            <a:off x="4585964" y="2066132"/>
            <a:ext cx="1" cy="117568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直接连接符 34"/>
          <p:cNvCxnSpPr>
            <a:stCxn id="9" idx="2"/>
            <a:endCxn id="29" idx="0"/>
          </p:cNvCxnSpPr>
          <p:nvPr/>
        </p:nvCxnSpPr>
        <p:spPr bwMode="auto">
          <a:xfrm>
            <a:off x="4585965" y="2066132"/>
            <a:ext cx="2585650" cy="117568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直接连接符 36"/>
          <p:cNvCxnSpPr>
            <a:stCxn id="28" idx="2"/>
            <a:endCxn id="22" idx="0"/>
          </p:cNvCxnSpPr>
          <p:nvPr/>
        </p:nvCxnSpPr>
        <p:spPr bwMode="auto">
          <a:xfrm flipH="1">
            <a:off x="3696599" y="4067437"/>
            <a:ext cx="889365" cy="30752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直接连接符 38"/>
          <p:cNvCxnSpPr>
            <a:stCxn id="28" idx="2"/>
            <a:endCxn id="25" idx="0"/>
          </p:cNvCxnSpPr>
          <p:nvPr/>
        </p:nvCxnSpPr>
        <p:spPr bwMode="auto">
          <a:xfrm>
            <a:off x="4585964" y="4067437"/>
            <a:ext cx="0" cy="30752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直接连接符 40"/>
          <p:cNvCxnSpPr>
            <a:stCxn id="28" idx="2"/>
            <a:endCxn id="26" idx="0"/>
          </p:cNvCxnSpPr>
          <p:nvPr/>
        </p:nvCxnSpPr>
        <p:spPr bwMode="auto">
          <a:xfrm>
            <a:off x="4585964" y="4067437"/>
            <a:ext cx="889365" cy="307528"/>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圆角矩形 43"/>
          <p:cNvSpPr/>
          <p:nvPr/>
        </p:nvSpPr>
        <p:spPr bwMode="gray">
          <a:xfrm>
            <a:off x="5934127" y="2849678"/>
            <a:ext cx="2478813" cy="2232248"/>
          </a:xfrm>
          <a:prstGeom prst="roundRect">
            <a:avLst>
              <a:gd name="adj" fmla="val 2834"/>
            </a:avLst>
          </a:prstGeom>
          <a:noFill/>
          <a:ln w="12700" algn="ctr">
            <a:solidFill>
              <a:schemeClr val="bg1">
                <a:lumMod val="50000"/>
              </a:schemeClr>
            </a:solidFill>
            <a:prstDash val="dash"/>
            <a:round/>
            <a:headEnd/>
            <a:tailEnd/>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noAutofit/>
          </a:bodyPr>
          <a:lstStyle/>
          <a:p>
            <a:pPr eaLnBrk="1" fontAlgn="auto" hangingPunct="1">
              <a:spcBef>
                <a:spcPts val="0"/>
              </a:spcBef>
              <a:spcAft>
                <a:spcPts val="0"/>
              </a:spcAft>
            </a:pPr>
            <a:r>
              <a:rPr lang="en-US" altLang="zh-CN" b="1" kern="0" dirty="0" smtClean="0">
                <a:solidFill>
                  <a:srgbClr val="00B050"/>
                </a:solidFill>
                <a:latin typeface="微软雅黑" panose="020B0503020204020204" pitchFamily="34" charset="-122"/>
                <a:ea typeface="微软雅黑" panose="020B0503020204020204" pitchFamily="34" charset="-122"/>
              </a:rPr>
              <a:t>FPF</a:t>
            </a:r>
            <a:r>
              <a:rPr lang="zh-CN" altLang="en-US" b="1" kern="0" dirty="0" smtClean="0">
                <a:solidFill>
                  <a:srgbClr val="00B050"/>
                </a:solidFill>
                <a:latin typeface="微软雅黑" panose="020B0503020204020204" pitchFamily="34" charset="-122"/>
                <a:ea typeface="微软雅黑" panose="020B0503020204020204" pitchFamily="34" charset="-122"/>
              </a:rPr>
              <a:t>进程</a:t>
            </a:r>
            <a:endParaRPr lang="zh-CN" altLang="en-US" b="1" kern="0" dirty="0">
              <a:solidFill>
                <a:srgbClr val="00B050"/>
              </a:solidFill>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5594" y="4371707"/>
            <a:ext cx="614536" cy="614536"/>
          </a:xfrm>
          <a:prstGeom prst="rect">
            <a:avLst/>
          </a:prstGeom>
        </p:spPr>
      </p:pic>
      <p:pic>
        <p:nvPicPr>
          <p:cNvPr id="46" name="图片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4959" y="4371707"/>
            <a:ext cx="614536" cy="614536"/>
          </a:xfrm>
          <a:prstGeom prst="rect">
            <a:avLst/>
          </a:prstGeom>
        </p:spPr>
      </p:pic>
      <p:pic>
        <p:nvPicPr>
          <p:cNvPr id="47" name="图片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4324" y="4371707"/>
            <a:ext cx="614536" cy="614536"/>
          </a:xfrm>
          <a:prstGeom prst="rect">
            <a:avLst/>
          </a:prstGeom>
        </p:spPr>
      </p:pic>
      <p:cxnSp>
        <p:nvCxnSpPr>
          <p:cNvPr id="48" name="直接连接符 47"/>
          <p:cNvCxnSpPr>
            <a:stCxn id="29" idx="2"/>
            <a:endCxn id="45" idx="0"/>
          </p:cNvCxnSpPr>
          <p:nvPr/>
        </p:nvCxnSpPr>
        <p:spPr bwMode="auto">
          <a:xfrm flipH="1">
            <a:off x="6282862" y="4067437"/>
            <a:ext cx="888753" cy="30427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直接连接符 48"/>
          <p:cNvCxnSpPr>
            <a:stCxn id="29" idx="2"/>
            <a:endCxn id="46" idx="0"/>
          </p:cNvCxnSpPr>
          <p:nvPr/>
        </p:nvCxnSpPr>
        <p:spPr bwMode="auto">
          <a:xfrm>
            <a:off x="7171615" y="4067437"/>
            <a:ext cx="612" cy="30427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直接连接符 49"/>
          <p:cNvCxnSpPr>
            <a:stCxn id="29" idx="2"/>
            <a:endCxn id="47" idx="0"/>
          </p:cNvCxnSpPr>
          <p:nvPr/>
        </p:nvCxnSpPr>
        <p:spPr bwMode="auto">
          <a:xfrm>
            <a:off x="7171615" y="4067437"/>
            <a:ext cx="889977" cy="30427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5" name="圆角矩形 54"/>
          <p:cNvSpPr/>
          <p:nvPr/>
        </p:nvSpPr>
        <p:spPr bwMode="gray">
          <a:xfrm>
            <a:off x="765979" y="2843075"/>
            <a:ext cx="2478813" cy="2232248"/>
          </a:xfrm>
          <a:prstGeom prst="roundRect">
            <a:avLst>
              <a:gd name="adj" fmla="val 2834"/>
            </a:avLst>
          </a:prstGeom>
          <a:noFill/>
          <a:ln w="12700" algn="ctr">
            <a:solidFill>
              <a:schemeClr val="bg1">
                <a:lumMod val="50000"/>
              </a:schemeClr>
            </a:solidFill>
            <a:prstDash val="dash"/>
            <a:round/>
            <a:headEnd/>
            <a:tailEnd/>
          </a:ln>
          <a:effectLst/>
        </p:spPr>
        <p:txBody>
          <a:bodyPr wrap="none" rtlCol="0" anchor="t" anchorCtr="0"/>
          <a:lstStyle/>
          <a:p>
            <a:pPr marL="0" marR="0" indent="0" defTabSz="914400" eaLnBrk="1" fontAlgn="auto" latinLnBrk="0" hangingPunct="1">
              <a:lnSpc>
                <a:spcPct val="100000"/>
              </a:lnSpc>
              <a:spcBef>
                <a:spcPts val="0"/>
              </a:spcBef>
              <a:spcAft>
                <a:spcPts val="0"/>
              </a:spcAft>
              <a:buClrTx/>
              <a:buSzTx/>
              <a:buFontTx/>
              <a:buNone/>
              <a:tabLst/>
            </a:pPr>
            <a:r>
              <a:rPr kumimoji="0" lang="en-US" altLang="zh-CN" sz="18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rPr>
              <a:t>FPF</a:t>
            </a:r>
            <a:r>
              <a:rPr kumimoji="0" lang="zh-CN" altLang="en-US" sz="1800" b="1" i="0" u="none" strike="noStrike" kern="0" cap="none" spc="0" normalizeH="0" baseline="0" noProof="0" dirty="0" smtClean="0">
                <a:ln>
                  <a:noFill/>
                </a:ln>
                <a:solidFill>
                  <a:srgbClr val="00B050"/>
                </a:solidFill>
                <a:effectLst/>
                <a:uLnTx/>
                <a:uFillTx/>
                <a:latin typeface="微软雅黑" panose="020B0503020204020204" pitchFamily="34" charset="-122"/>
                <a:ea typeface="微软雅黑" panose="020B0503020204020204" pitchFamily="34" charset="-122"/>
              </a:rPr>
              <a:t>进程</a:t>
            </a:r>
          </a:p>
        </p:txBody>
      </p:sp>
      <p:pic>
        <p:nvPicPr>
          <p:cNvPr id="56" name="图片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446" y="4365104"/>
            <a:ext cx="614536" cy="614536"/>
          </a:xfrm>
          <a:prstGeom prst="rect">
            <a:avLst/>
          </a:prstGeom>
        </p:spPr>
      </p:pic>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6811" y="4365104"/>
            <a:ext cx="614536" cy="614536"/>
          </a:xfrm>
          <a:prstGeom prst="rect">
            <a:avLst/>
          </a:prstGeom>
        </p:spPr>
      </p:pic>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6176" y="4365104"/>
            <a:ext cx="614536" cy="614536"/>
          </a:xfrm>
          <a:prstGeom prst="rect">
            <a:avLst/>
          </a:prstGeom>
        </p:spPr>
      </p:pic>
      <p:cxnSp>
        <p:nvCxnSpPr>
          <p:cNvPr id="59" name="直接连接符 58"/>
          <p:cNvCxnSpPr>
            <a:stCxn id="3" idx="2"/>
            <a:endCxn id="56" idx="0"/>
          </p:cNvCxnSpPr>
          <p:nvPr/>
        </p:nvCxnSpPr>
        <p:spPr bwMode="auto">
          <a:xfrm flipH="1">
            <a:off x="1114714" y="4077072"/>
            <a:ext cx="889366" cy="28803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直接连接符 59"/>
          <p:cNvCxnSpPr>
            <a:stCxn id="3" idx="2"/>
            <a:endCxn id="57" idx="0"/>
          </p:cNvCxnSpPr>
          <p:nvPr/>
        </p:nvCxnSpPr>
        <p:spPr bwMode="auto">
          <a:xfrm flipH="1">
            <a:off x="2004079" y="4077072"/>
            <a:ext cx="1" cy="28803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直接连接符 60"/>
          <p:cNvCxnSpPr>
            <a:stCxn id="3" idx="2"/>
            <a:endCxn id="58" idx="0"/>
          </p:cNvCxnSpPr>
          <p:nvPr/>
        </p:nvCxnSpPr>
        <p:spPr bwMode="auto">
          <a:xfrm>
            <a:off x="2004080" y="4077072"/>
            <a:ext cx="889364" cy="288032"/>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5129" name="文本框 5128"/>
          <p:cNvSpPr txBox="1"/>
          <p:nvPr/>
        </p:nvSpPr>
        <p:spPr bwMode="auto">
          <a:xfrm>
            <a:off x="5586626" y="1407866"/>
            <a:ext cx="554960" cy="553998"/>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3000" b="1" kern="0" noProof="0" dirty="0" smtClean="0">
                <a:solidFill>
                  <a:srgbClr val="0070C0"/>
                </a:solidFill>
                <a:latin typeface="微软雅黑" panose="020B0503020204020204" pitchFamily="34" charset="-122"/>
                <a:ea typeface="微软雅黑" panose="020B0503020204020204" pitchFamily="34" charset="-122"/>
                <a:cs typeface="文鼎CS中等线"/>
              </a:rPr>
              <a:t>…</a:t>
            </a:r>
            <a:endParaRPr kumimoji="0" lang="zh-CN" altLang="en-US" sz="3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文鼎CS中等线"/>
            </a:endParaRPr>
          </a:p>
        </p:txBody>
      </p:sp>
      <p:sp>
        <p:nvSpPr>
          <p:cNvPr id="74" name="文本框 73"/>
          <p:cNvSpPr txBox="1"/>
          <p:nvPr/>
        </p:nvSpPr>
        <p:spPr bwMode="auto">
          <a:xfrm>
            <a:off x="2267744" y="4443101"/>
            <a:ext cx="381836" cy="33855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600" b="1" kern="0" noProof="0" dirty="0" smtClean="0">
                <a:solidFill>
                  <a:srgbClr val="0070C0"/>
                </a:solidFill>
                <a:latin typeface="微软雅黑" panose="020B0503020204020204" pitchFamily="34" charset="-122"/>
                <a:ea typeface="微软雅黑" panose="020B0503020204020204" pitchFamily="34" charset="-122"/>
                <a:cs typeface="文鼎CS中等线"/>
              </a:rPr>
              <a:t>…</a:t>
            </a:r>
            <a:endParaRPr kumimoji="0" lang="zh-CN" altLang="en-US"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文鼎CS中等线"/>
            </a:endParaRPr>
          </a:p>
        </p:txBody>
      </p:sp>
      <p:sp>
        <p:nvSpPr>
          <p:cNvPr id="75" name="文本框 74"/>
          <p:cNvSpPr txBox="1"/>
          <p:nvPr/>
        </p:nvSpPr>
        <p:spPr bwMode="auto">
          <a:xfrm>
            <a:off x="4838236" y="4443101"/>
            <a:ext cx="381836" cy="33855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600" b="1" kern="0" noProof="0" dirty="0" smtClean="0">
                <a:solidFill>
                  <a:srgbClr val="0070C0"/>
                </a:solidFill>
                <a:latin typeface="微软雅黑" panose="020B0503020204020204" pitchFamily="34" charset="-122"/>
                <a:ea typeface="微软雅黑" panose="020B0503020204020204" pitchFamily="34" charset="-122"/>
                <a:cs typeface="文鼎CS中等线"/>
              </a:rPr>
              <a:t>…</a:t>
            </a:r>
            <a:endParaRPr kumimoji="0" lang="zh-CN" altLang="en-US"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文鼎CS中等线"/>
            </a:endParaRPr>
          </a:p>
        </p:txBody>
      </p:sp>
      <p:sp>
        <p:nvSpPr>
          <p:cNvPr id="76" name="文本框 75"/>
          <p:cNvSpPr txBox="1"/>
          <p:nvPr/>
        </p:nvSpPr>
        <p:spPr bwMode="auto">
          <a:xfrm>
            <a:off x="7430524" y="4443101"/>
            <a:ext cx="381836" cy="338554"/>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1600" b="1" kern="0" noProof="0" dirty="0" smtClean="0">
                <a:solidFill>
                  <a:srgbClr val="0070C0"/>
                </a:solidFill>
                <a:latin typeface="微软雅黑" panose="020B0503020204020204" pitchFamily="34" charset="-122"/>
                <a:ea typeface="微软雅黑" panose="020B0503020204020204" pitchFamily="34" charset="-122"/>
                <a:cs typeface="文鼎CS中等线"/>
              </a:rPr>
              <a:t>…</a:t>
            </a:r>
            <a:endParaRPr kumimoji="0" lang="zh-CN" altLang="en-US" sz="16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文鼎CS中等线"/>
            </a:endParaRPr>
          </a:p>
        </p:txBody>
      </p:sp>
      <p:sp>
        <p:nvSpPr>
          <p:cNvPr id="77" name="文本框 76"/>
          <p:cNvSpPr txBox="1"/>
          <p:nvPr/>
        </p:nvSpPr>
        <p:spPr bwMode="auto">
          <a:xfrm>
            <a:off x="5601216" y="3305578"/>
            <a:ext cx="554960" cy="553998"/>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lang="en-US" altLang="zh-CN" sz="3000" b="1" kern="0" noProof="0" dirty="0" smtClean="0">
                <a:solidFill>
                  <a:srgbClr val="0070C0"/>
                </a:solidFill>
                <a:latin typeface="微软雅黑" panose="020B0503020204020204" pitchFamily="34" charset="-122"/>
                <a:ea typeface="微软雅黑" panose="020B0503020204020204" pitchFamily="34" charset="-122"/>
                <a:cs typeface="文鼎CS中等线"/>
              </a:rPr>
              <a:t>…</a:t>
            </a:r>
            <a:endParaRPr kumimoji="0" lang="zh-CN" altLang="en-US" sz="3000" b="1" i="0" u="none" strike="noStrike" kern="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文鼎CS中等线"/>
            </a:endParaRPr>
          </a:p>
        </p:txBody>
      </p:sp>
      <p:sp>
        <p:nvSpPr>
          <p:cNvPr id="79" name="文本框 78"/>
          <p:cNvSpPr txBox="1"/>
          <p:nvPr/>
        </p:nvSpPr>
        <p:spPr bwMode="auto">
          <a:xfrm>
            <a:off x="395536" y="5065960"/>
            <a:ext cx="8567797" cy="1719702"/>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285750" marR="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sz="1600" kern="0" dirty="0">
                <a:latin typeface="微软雅黑" panose="020B0503020204020204" pitchFamily="34" charset="-122"/>
                <a:ea typeface="微软雅黑" panose="020B0503020204020204" pitchFamily="34" charset="-122"/>
                <a:cs typeface="文鼎CS中等线"/>
              </a:rPr>
              <a:t>首</a:t>
            </a:r>
            <a:r>
              <a:rPr lang="zh-CN" altLang="en-US" sz="1600" kern="0" dirty="0" smtClean="0">
                <a:latin typeface="微软雅黑" panose="020B0503020204020204" pitchFamily="34" charset="-122"/>
                <a:ea typeface="微软雅黑" panose="020B0503020204020204" pitchFamily="34" charset="-122"/>
                <a:cs typeface="文鼎CS中等线"/>
              </a:rPr>
              <a:t>先根据</a:t>
            </a:r>
            <a:r>
              <a:rPr lang="en-US" altLang="zh-CN" sz="1600" kern="0" dirty="0" smtClean="0">
                <a:latin typeface="微软雅黑" panose="020B0503020204020204" pitchFamily="34" charset="-122"/>
                <a:ea typeface="微软雅黑" panose="020B0503020204020204" pitchFamily="34" charset="-122"/>
                <a:cs typeface="文鼎CS中等线"/>
              </a:rPr>
              <a:t>CPU</a:t>
            </a:r>
            <a:r>
              <a:rPr lang="zh-CN" altLang="en-US" sz="1600" kern="0" dirty="0" smtClean="0">
                <a:latin typeface="微软雅黑" panose="020B0503020204020204" pitchFamily="34" charset="-122"/>
                <a:ea typeface="微软雅黑" panose="020B0503020204020204" pitchFamily="34" charset="-122"/>
                <a:cs typeface="文鼎CS中等线"/>
              </a:rPr>
              <a:t>情况进行</a:t>
            </a:r>
            <a:r>
              <a:rPr lang="zh-CN" altLang="en-US" sz="1600" kern="0" dirty="0" smtClean="0">
                <a:solidFill>
                  <a:srgbClr val="FF0000"/>
                </a:solidFill>
                <a:latin typeface="微软雅黑" panose="020B0503020204020204" pitchFamily="34" charset="-122"/>
                <a:ea typeface="微软雅黑" panose="020B0503020204020204" pitchFamily="34" charset="-122"/>
                <a:cs typeface="文鼎CS中等线"/>
              </a:rPr>
              <a:t>线程级</a:t>
            </a:r>
            <a:r>
              <a:rPr lang="zh-CN" altLang="en-US" sz="1600" kern="0" dirty="0" smtClean="0">
                <a:latin typeface="微软雅黑" panose="020B0503020204020204" pitchFamily="34" charset="-122"/>
                <a:ea typeface="微软雅黑" panose="020B0503020204020204" pitchFamily="34" charset="-122"/>
                <a:cs typeface="文鼎CS中等线"/>
              </a:rPr>
              <a:t>扩展，即扩大</a:t>
            </a:r>
            <a:r>
              <a:rPr lang="en-US" altLang="zh-CN" sz="1600" kern="0" dirty="0" smtClean="0">
                <a:latin typeface="微软雅黑" panose="020B0503020204020204" pitchFamily="34" charset="-122"/>
                <a:ea typeface="微软雅黑" panose="020B0503020204020204" pitchFamily="34" charset="-122"/>
                <a:cs typeface="文鼎CS中等线"/>
              </a:rPr>
              <a:t>FPF</a:t>
            </a:r>
            <a:r>
              <a:rPr lang="zh-CN" altLang="en-US" sz="1600" kern="0" dirty="0">
                <a:latin typeface="微软雅黑" panose="020B0503020204020204" pitchFamily="34" charset="-122"/>
                <a:ea typeface="微软雅黑" panose="020B0503020204020204" pitchFamily="34" charset="-122"/>
                <a:cs typeface="文鼎CS中等线"/>
              </a:rPr>
              <a:t>解</a:t>
            </a:r>
            <a:r>
              <a:rPr lang="zh-CN" altLang="en-US" sz="1600" kern="0" dirty="0" smtClean="0">
                <a:latin typeface="微软雅黑" panose="020B0503020204020204" pitchFamily="34" charset="-122"/>
                <a:ea typeface="微软雅黑" panose="020B0503020204020204" pitchFamily="34" charset="-122"/>
                <a:cs typeface="文鼎CS中等线"/>
              </a:rPr>
              <a:t>析线程池</a:t>
            </a:r>
            <a:endParaRPr lang="en-US" altLang="zh-CN" sz="1050" kern="0" dirty="0" smtClean="0">
              <a:latin typeface="微软雅黑" panose="020B0503020204020204" pitchFamily="34" charset="-122"/>
              <a:ea typeface="微软雅黑" panose="020B0503020204020204" pitchFamily="34" charset="-122"/>
              <a:cs typeface="文鼎CS中等线"/>
            </a:endParaRPr>
          </a:p>
          <a:p>
            <a:pPr marL="171450" marR="0" indent="-171450" algn="l" defTabSz="914400" rtl="0" eaLnBrk="0" fontAlgn="base" latinLnBrk="0" hangingPunct="0">
              <a:lnSpc>
                <a:spcPct val="150000"/>
              </a:lnSpc>
              <a:spcBef>
                <a:spcPct val="0"/>
              </a:spcBef>
              <a:spcAft>
                <a:spcPct val="0"/>
              </a:spcAft>
              <a:buClrTx/>
              <a:buSzTx/>
              <a:buFont typeface="Wingdings" panose="05000000000000000000" pitchFamily="2" charset="2"/>
              <a:buChar char="ü"/>
              <a:tabLst/>
            </a:pPr>
            <a:r>
              <a:rPr lang="zh-CN" altLang="en-US" sz="1100" kern="0" dirty="0" smtClean="0">
                <a:solidFill>
                  <a:schemeClr val="bg1">
                    <a:lumMod val="50000"/>
                  </a:schemeClr>
                </a:solidFill>
                <a:latin typeface="微软雅黑" panose="020B0503020204020204" pitchFamily="34" charset="-122"/>
                <a:ea typeface="微软雅黑" panose="020B0503020204020204" pitchFamily="34" charset="-122"/>
                <a:cs typeface="文鼎CS中等线"/>
              </a:rPr>
              <a:t>（注：最大线程数建议不超过可用</a:t>
            </a:r>
            <a:r>
              <a:rPr lang="en-US" altLang="zh-CN" sz="1100" kern="0" dirty="0" smtClean="0">
                <a:solidFill>
                  <a:schemeClr val="bg1">
                    <a:lumMod val="50000"/>
                  </a:schemeClr>
                </a:solidFill>
                <a:latin typeface="微软雅黑" panose="020B0503020204020204" pitchFamily="34" charset="-122"/>
                <a:ea typeface="微软雅黑" panose="020B0503020204020204" pitchFamily="34" charset="-122"/>
                <a:cs typeface="文鼎CS中等线"/>
              </a:rPr>
              <a:t>PROCESSOR</a:t>
            </a:r>
            <a:r>
              <a:rPr lang="zh-CN" altLang="en-US" sz="1100" kern="0" dirty="0" smtClean="0">
                <a:solidFill>
                  <a:schemeClr val="bg1">
                    <a:lumMod val="50000"/>
                  </a:schemeClr>
                </a:solidFill>
                <a:latin typeface="微软雅黑" panose="020B0503020204020204" pitchFamily="34" charset="-122"/>
                <a:ea typeface="微软雅黑" panose="020B0503020204020204" pitchFamily="34" charset="-122"/>
                <a:cs typeface="文鼎CS中等线"/>
              </a:rPr>
              <a:t>数的</a:t>
            </a:r>
            <a:r>
              <a:rPr lang="en-US" altLang="zh-CN" sz="1100" kern="0" dirty="0" smtClean="0">
                <a:solidFill>
                  <a:srgbClr val="FF0000"/>
                </a:solidFill>
                <a:latin typeface="微软雅黑" panose="020B0503020204020204" pitchFamily="34" charset="-122"/>
                <a:ea typeface="微软雅黑" panose="020B0503020204020204" pitchFamily="34" charset="-122"/>
                <a:cs typeface="文鼎CS中等线"/>
              </a:rPr>
              <a:t>2/3</a:t>
            </a:r>
            <a:r>
              <a:rPr lang="en-US" altLang="zh-CN" sz="1100" kern="0" dirty="0" smtClean="0">
                <a:solidFill>
                  <a:schemeClr val="bg1">
                    <a:lumMod val="50000"/>
                  </a:schemeClr>
                </a:solidFill>
                <a:latin typeface="微软雅黑" panose="020B0503020204020204" pitchFamily="34" charset="-122"/>
                <a:ea typeface="微软雅黑" panose="020B0503020204020204" pitchFamily="34" charset="-122"/>
                <a:cs typeface="文鼎CS中等线"/>
              </a:rPr>
              <a:t>)</a:t>
            </a:r>
          </a:p>
          <a:p>
            <a:pPr marL="285750" marR="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sz="1600" kern="0" dirty="0" smtClean="0">
                <a:latin typeface="微软雅黑" panose="020B0503020204020204" pitchFamily="34" charset="-122"/>
                <a:ea typeface="微软雅黑" panose="020B0503020204020204" pitchFamily="34" charset="-122"/>
                <a:cs typeface="文鼎CS中等线"/>
              </a:rPr>
              <a:t>当受限于</a:t>
            </a:r>
            <a:r>
              <a:rPr lang="en-US" altLang="zh-CN" sz="1600" kern="0" dirty="0" err="1" smtClean="0">
                <a:latin typeface="微软雅黑" panose="020B0503020204020204" pitchFamily="34" charset="-122"/>
                <a:ea typeface="微软雅黑" panose="020B0503020204020204" pitchFamily="34" charset="-122"/>
                <a:cs typeface="文鼎CS中等线"/>
              </a:rPr>
              <a:t>jvm</a:t>
            </a:r>
            <a:r>
              <a:rPr lang="zh-CN" altLang="en-US" sz="1600" kern="0" dirty="0" smtClean="0">
                <a:latin typeface="微软雅黑" panose="020B0503020204020204" pitchFamily="34" charset="-122"/>
                <a:ea typeface="微软雅黑" panose="020B0503020204020204" pitchFamily="34" charset="-122"/>
                <a:cs typeface="文鼎CS中等线"/>
              </a:rPr>
              <a:t>最大可用内存时，再进行</a:t>
            </a:r>
            <a:r>
              <a:rPr lang="zh-CN" altLang="en-US" sz="1600" kern="0" dirty="0" smtClean="0">
                <a:solidFill>
                  <a:srgbClr val="FF0000"/>
                </a:solidFill>
                <a:latin typeface="微软雅黑" panose="020B0503020204020204" pitchFamily="34" charset="-122"/>
                <a:ea typeface="微软雅黑" panose="020B0503020204020204" pitchFamily="34" charset="-122"/>
                <a:cs typeface="文鼎CS中等线"/>
              </a:rPr>
              <a:t>进程级</a:t>
            </a:r>
            <a:r>
              <a:rPr lang="zh-CN" altLang="en-US" sz="1600" kern="0" dirty="0" smtClean="0">
                <a:latin typeface="微软雅黑" panose="020B0503020204020204" pitchFamily="34" charset="-122"/>
                <a:ea typeface="微软雅黑" panose="020B0503020204020204" pitchFamily="34" charset="-122"/>
                <a:cs typeface="文鼎CS中等线"/>
              </a:rPr>
              <a:t>扩展，即起多个</a:t>
            </a:r>
            <a:r>
              <a:rPr lang="en-US" altLang="zh-CN" sz="1600" kern="0" dirty="0" smtClean="0">
                <a:latin typeface="微软雅黑" panose="020B0503020204020204" pitchFamily="34" charset="-122"/>
                <a:ea typeface="微软雅黑" panose="020B0503020204020204" pitchFamily="34" charset="-122"/>
                <a:cs typeface="文鼎CS中等线"/>
              </a:rPr>
              <a:t>FPF</a:t>
            </a:r>
            <a:r>
              <a:rPr lang="zh-CN" altLang="en-US" sz="1600" kern="0" dirty="0" smtClean="0">
                <a:latin typeface="微软雅黑" panose="020B0503020204020204" pitchFamily="34" charset="-122"/>
                <a:ea typeface="微软雅黑" panose="020B0503020204020204" pitchFamily="34" charset="-122"/>
                <a:cs typeface="文鼎CS中等线"/>
              </a:rPr>
              <a:t>程序</a:t>
            </a:r>
            <a:endParaRPr lang="en-US" altLang="zh-CN" sz="1600" kern="0" dirty="0" smtClean="0">
              <a:latin typeface="微软雅黑" panose="020B0503020204020204" pitchFamily="34" charset="-122"/>
              <a:ea typeface="微软雅黑" panose="020B0503020204020204" pitchFamily="34" charset="-122"/>
              <a:cs typeface="文鼎CS中等线"/>
            </a:endParaRPr>
          </a:p>
          <a:p>
            <a:pPr marL="171450" indent="-171450">
              <a:lnSpc>
                <a:spcPct val="150000"/>
              </a:lnSpc>
              <a:buFont typeface="Wingdings" panose="05000000000000000000" pitchFamily="2" charset="2"/>
              <a:buChar char="ü"/>
            </a:pPr>
            <a:r>
              <a:rPr lang="zh-CN" altLang="en-US" sz="1100" kern="0" dirty="0">
                <a:solidFill>
                  <a:schemeClr val="bg1">
                    <a:lumMod val="50000"/>
                  </a:schemeClr>
                </a:solidFill>
                <a:latin typeface="微软雅黑" panose="020B0503020204020204" pitchFamily="34" charset="-122"/>
                <a:ea typeface="微软雅黑" panose="020B0503020204020204" pitchFamily="34" charset="-122"/>
                <a:cs typeface="文鼎CS中等线"/>
              </a:rPr>
              <a:t>（注：最</a:t>
            </a:r>
            <a:r>
              <a:rPr lang="zh-CN" altLang="en-US" sz="1100" kern="0" dirty="0" smtClean="0">
                <a:solidFill>
                  <a:schemeClr val="bg1">
                    <a:lumMod val="50000"/>
                  </a:schemeClr>
                </a:solidFill>
                <a:latin typeface="微软雅黑" panose="020B0503020204020204" pitchFamily="34" charset="-122"/>
                <a:ea typeface="微软雅黑" panose="020B0503020204020204" pitchFamily="34" charset="-122"/>
                <a:cs typeface="文鼎CS中等线"/>
              </a:rPr>
              <a:t>大</a:t>
            </a:r>
            <a:r>
              <a:rPr lang="en-US" altLang="zh-CN" sz="1100" kern="0" dirty="0" err="1" smtClean="0">
                <a:solidFill>
                  <a:schemeClr val="bg1">
                    <a:lumMod val="50000"/>
                  </a:schemeClr>
                </a:solidFill>
                <a:latin typeface="微软雅黑" panose="020B0503020204020204" pitchFamily="34" charset="-122"/>
                <a:ea typeface="微软雅黑" panose="020B0503020204020204" pitchFamily="34" charset="-122"/>
                <a:cs typeface="文鼎CS中等线"/>
              </a:rPr>
              <a:t>jvm</a:t>
            </a:r>
            <a:r>
              <a:rPr lang="zh-CN" altLang="en-US" sz="1100" kern="0" dirty="0" smtClean="0">
                <a:solidFill>
                  <a:schemeClr val="bg1">
                    <a:lumMod val="50000"/>
                  </a:schemeClr>
                </a:solidFill>
                <a:latin typeface="微软雅黑" panose="020B0503020204020204" pitchFamily="34" charset="-122"/>
                <a:ea typeface="微软雅黑" panose="020B0503020204020204" pitchFamily="34" charset="-122"/>
                <a:cs typeface="文鼎CS中等线"/>
              </a:rPr>
              <a:t>最大可用内存</a:t>
            </a:r>
            <a:r>
              <a:rPr lang="en-US" altLang="zh-CN" sz="1100" kern="0" dirty="0" err="1" smtClean="0">
                <a:solidFill>
                  <a:schemeClr val="bg1">
                    <a:lumMod val="50000"/>
                  </a:schemeClr>
                </a:solidFill>
                <a:latin typeface="微软雅黑" panose="020B0503020204020204" pitchFamily="34" charset="-122"/>
                <a:ea typeface="微软雅黑" panose="020B0503020204020204" pitchFamily="34" charset="-122"/>
                <a:cs typeface="文鼎CS中等线"/>
              </a:rPr>
              <a:t>Xmx</a:t>
            </a:r>
            <a:r>
              <a:rPr lang="zh-CN" altLang="en-US" sz="1100" kern="0" dirty="0" smtClean="0">
                <a:solidFill>
                  <a:schemeClr val="bg1">
                    <a:lumMod val="50000"/>
                  </a:schemeClr>
                </a:solidFill>
                <a:latin typeface="微软雅黑" panose="020B0503020204020204" pitchFamily="34" charset="-122"/>
                <a:ea typeface="微软雅黑" panose="020B0503020204020204" pitchFamily="34" charset="-122"/>
                <a:cs typeface="文鼎CS中等线"/>
              </a:rPr>
              <a:t>参数设置建议不超过服务器物理内存的</a:t>
            </a:r>
            <a:r>
              <a:rPr lang="en-US" altLang="zh-CN" sz="1100" kern="0" dirty="0" smtClean="0">
                <a:solidFill>
                  <a:srgbClr val="FF0000"/>
                </a:solidFill>
                <a:latin typeface="微软雅黑" panose="020B0503020204020204" pitchFamily="34" charset="-122"/>
                <a:ea typeface="微软雅黑" panose="020B0503020204020204" pitchFamily="34" charset="-122"/>
                <a:cs typeface="文鼎CS中等线"/>
              </a:rPr>
              <a:t>1/3</a:t>
            </a:r>
            <a:r>
              <a:rPr lang="en-US" altLang="zh-CN" sz="1100" kern="0" dirty="0" smtClean="0">
                <a:solidFill>
                  <a:schemeClr val="bg1">
                    <a:lumMod val="50000"/>
                  </a:schemeClr>
                </a:solidFill>
                <a:latin typeface="微软雅黑" panose="020B0503020204020204" pitchFamily="34" charset="-122"/>
                <a:ea typeface="微软雅黑" panose="020B0503020204020204" pitchFamily="34" charset="-122"/>
                <a:cs typeface="文鼎CS中等线"/>
              </a:rPr>
              <a:t>)</a:t>
            </a:r>
          </a:p>
          <a:p>
            <a:pPr marL="285750" marR="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lang="zh-CN" altLang="en-US" sz="1600" kern="0" dirty="0" smtClean="0">
                <a:latin typeface="微软雅黑" panose="020B0503020204020204" pitchFamily="34" charset="-122"/>
                <a:ea typeface="微软雅黑" panose="020B0503020204020204" pitchFamily="34" charset="-122"/>
                <a:cs typeface="文鼎CS中等线"/>
              </a:rPr>
              <a:t>当受限于服务器整体处理能力时，再进行</a:t>
            </a:r>
            <a:r>
              <a:rPr lang="zh-CN" altLang="en-US" sz="1600" kern="0" dirty="0" smtClean="0">
                <a:solidFill>
                  <a:srgbClr val="FF0000"/>
                </a:solidFill>
                <a:latin typeface="微软雅黑" panose="020B0503020204020204" pitchFamily="34" charset="-122"/>
                <a:ea typeface="微软雅黑" panose="020B0503020204020204" pitchFamily="34" charset="-122"/>
                <a:cs typeface="文鼎CS中等线"/>
              </a:rPr>
              <a:t>服务器级</a:t>
            </a:r>
            <a:r>
              <a:rPr lang="zh-CN" altLang="en-US" sz="1600" kern="0" dirty="0" smtClean="0">
                <a:latin typeface="微软雅黑" panose="020B0503020204020204" pitchFamily="34" charset="-122"/>
                <a:ea typeface="微软雅黑" panose="020B0503020204020204" pitchFamily="34" charset="-122"/>
                <a:cs typeface="文鼎CS中等线"/>
              </a:rPr>
              <a:t>并行扩展，即在多台服务器上部署</a:t>
            </a:r>
            <a:r>
              <a:rPr lang="en-US" altLang="zh-CN" sz="1600" kern="0" dirty="0" smtClean="0">
                <a:latin typeface="微软雅黑" panose="020B0503020204020204" pitchFamily="34" charset="-122"/>
                <a:ea typeface="微软雅黑" panose="020B0503020204020204" pitchFamily="34" charset="-122"/>
                <a:cs typeface="文鼎CS中等线"/>
              </a:rPr>
              <a:t>FPF</a:t>
            </a:r>
            <a:endParaRPr kumimoji="0" lang="en-US" altLang="zh-CN" sz="160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文鼎CS中等线"/>
            </a:endParaRPr>
          </a:p>
        </p:txBody>
      </p:sp>
    </p:spTree>
    <p:extLst>
      <p:ext uri="{BB962C8B-B14F-4D97-AF65-F5344CB8AC3E}">
        <p14:creationId xmlns:p14="http://schemas.microsoft.com/office/powerpoint/2010/main" val="3641820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en-US" altLang="zh-CN" sz="2400" dirty="0" smtClean="0">
                <a:solidFill>
                  <a:sysClr val="windowText" lastClr="000000"/>
                </a:solidFill>
                <a:latin typeface="微软雅黑" pitchFamily="34" charset="-122"/>
                <a:ea typeface="微软雅黑" pitchFamily="34" charset="-122"/>
                <a:cs typeface="+mn-cs"/>
              </a:rPr>
              <a:t>FPF</a:t>
            </a:r>
            <a:r>
              <a:rPr lang="zh-CN" altLang="en-US" sz="2400" dirty="0" smtClean="0">
                <a:solidFill>
                  <a:sysClr val="windowText" lastClr="000000"/>
                </a:solidFill>
                <a:latin typeface="微软雅黑" pitchFamily="34" charset="-122"/>
                <a:ea typeface="微软雅黑" pitchFamily="34" charset="-122"/>
                <a:cs typeface="+mn-cs"/>
              </a:rPr>
              <a:t>系</a:t>
            </a:r>
            <a:r>
              <a:rPr lang="zh-CN" altLang="en-US" sz="2400" dirty="0" smtClean="0">
                <a:solidFill>
                  <a:sysClr val="windowText" lastClr="000000"/>
                </a:solidFill>
                <a:latin typeface="微软雅黑" pitchFamily="34" charset="-122"/>
                <a:ea typeface="微软雅黑" pitchFamily="34" charset="-122"/>
                <a:cs typeface="+mn-cs"/>
              </a:rPr>
              <a:t>统部署</a:t>
            </a:r>
            <a:endParaRPr lang="zh-CN" altLang="en-US" sz="2400" dirty="0">
              <a:solidFill>
                <a:sysClr val="windowText" lastClr="000000"/>
              </a:solidFill>
              <a:latin typeface="微软雅黑" pitchFamily="34" charset="-122"/>
              <a:ea typeface="微软雅黑" pitchFamily="34" charset="-122"/>
              <a:cs typeface="+mn-cs"/>
            </a:endParaRPr>
          </a:p>
        </p:txBody>
      </p:sp>
      <p:grpSp>
        <p:nvGrpSpPr>
          <p:cNvPr id="55" name="Group 3"/>
          <p:cNvGrpSpPr>
            <a:grpSpLocks/>
          </p:cNvGrpSpPr>
          <p:nvPr/>
        </p:nvGrpSpPr>
        <p:grpSpPr bwMode="auto">
          <a:xfrm>
            <a:off x="179512" y="1844824"/>
            <a:ext cx="8856671" cy="4084642"/>
            <a:chOff x="91" y="1104"/>
            <a:chExt cx="5579" cy="2573"/>
          </a:xfrm>
        </p:grpSpPr>
        <p:grpSp>
          <p:nvGrpSpPr>
            <p:cNvPr id="56" name="Group 4"/>
            <p:cNvGrpSpPr>
              <a:grpSpLocks/>
            </p:cNvGrpSpPr>
            <p:nvPr/>
          </p:nvGrpSpPr>
          <p:grpSpPr bwMode="auto">
            <a:xfrm>
              <a:off x="2514" y="1356"/>
              <a:ext cx="486" cy="434"/>
              <a:chOff x="2644" y="2841"/>
              <a:chExt cx="563" cy="529"/>
            </a:xfrm>
          </p:grpSpPr>
          <p:sp>
            <p:nvSpPr>
              <p:cNvPr id="102" name="AutoShape 5"/>
              <p:cNvSpPr>
                <a:spLocks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103" name="AutoShape 6"/>
              <p:cNvSpPr>
                <a:spLocks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104" name="AutoShape 7"/>
              <p:cNvSpPr>
                <a:spLocks noChangeArrowheads="1"/>
              </p:cNvSpPr>
              <p:nvPr/>
            </p:nvSpPr>
            <p:spPr bwMode="gray">
              <a:xfrm>
                <a:off x="2644" y="2841"/>
                <a:ext cx="563" cy="438"/>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grpSp>
        <p:grpSp>
          <p:nvGrpSpPr>
            <p:cNvPr id="57" name="Group 8"/>
            <p:cNvGrpSpPr>
              <a:grpSpLocks/>
            </p:cNvGrpSpPr>
            <p:nvPr/>
          </p:nvGrpSpPr>
          <p:grpSpPr bwMode="auto">
            <a:xfrm>
              <a:off x="2770" y="1109"/>
              <a:ext cx="1503" cy="1320"/>
              <a:chOff x="2897" y="845"/>
              <a:chExt cx="1743" cy="1611"/>
            </a:xfrm>
          </p:grpSpPr>
          <p:sp>
            <p:nvSpPr>
              <p:cNvPr id="99" name="AutoShape 9"/>
              <p:cNvSpPr>
                <a:spLocks noChangeArrowheads="1"/>
              </p:cNvSpPr>
              <p:nvPr/>
            </p:nvSpPr>
            <p:spPr bwMode="gray">
              <a:xfrm>
                <a:off x="2897" y="1109"/>
                <a:ext cx="1731" cy="1347"/>
              </a:xfrm>
              <a:prstGeom prst="diamond">
                <a:avLst/>
              </a:prstGeom>
              <a:solidFill>
                <a:srgbClr val="FFFFCC"/>
              </a:solidFill>
              <a:ln w="9525">
                <a:miter lim="800000"/>
                <a:headEnd/>
                <a:tailEnd/>
              </a:ln>
              <a:scene3d>
                <a:camera prst="legacyObliqueBottom"/>
                <a:lightRig rig="legacyFlat2" dir="t"/>
              </a:scene3d>
              <a:sp3d extrusionH="227000" prstMaterial="legacyMatte">
                <a:bevelT w="13500" h="13500" prst="angle"/>
                <a:bevelB w="13500" h="13500" prst="angle"/>
                <a:extrusionClr>
                  <a:srgbClr val="FFFFCC"/>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100" name="AutoShape 10"/>
              <p:cNvSpPr>
                <a:spLocks noChangeArrowheads="1"/>
              </p:cNvSpPr>
              <p:nvPr/>
            </p:nvSpPr>
            <p:spPr bwMode="gray">
              <a:xfrm>
                <a:off x="2898" y="966"/>
                <a:ext cx="1731" cy="1347"/>
              </a:xfrm>
              <a:prstGeom prst="diamond">
                <a:avLst/>
              </a:prstGeom>
              <a:solidFill>
                <a:srgbClr val="FFCC66"/>
              </a:solidFill>
              <a:ln w="9525">
                <a:miter lim="800000"/>
                <a:headEnd/>
                <a:tailEnd/>
              </a:ln>
              <a:scene3d>
                <a:camera prst="legacyObliqueBottom"/>
                <a:lightRig rig="legacyFlat2" dir="t"/>
              </a:scene3d>
              <a:sp3d extrusionH="227000" prstMaterial="legacyMatte">
                <a:bevelT w="13500" h="13500" prst="angle"/>
                <a:bevelB w="13500" h="13500" prst="angle"/>
                <a:extrusionClr>
                  <a:srgbClr val="FFCC66"/>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101" name="AutoShape 11"/>
              <p:cNvSpPr>
                <a:spLocks noChangeArrowheads="1"/>
              </p:cNvSpPr>
              <p:nvPr/>
            </p:nvSpPr>
            <p:spPr bwMode="gray">
              <a:xfrm>
                <a:off x="2909" y="845"/>
                <a:ext cx="1731" cy="1347"/>
              </a:xfrm>
              <a:prstGeom prst="diamond">
                <a:avLst/>
              </a:prstGeom>
              <a:gradFill rotWithShape="1">
                <a:gsLst>
                  <a:gs pos="0">
                    <a:srgbClr val="A96500"/>
                  </a:gs>
                  <a:gs pos="100000">
                    <a:srgbClr val="FF9900"/>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FF9900"/>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grpSp>
        <p:grpSp>
          <p:nvGrpSpPr>
            <p:cNvPr id="58" name="Group 12"/>
            <p:cNvGrpSpPr>
              <a:grpSpLocks/>
            </p:cNvGrpSpPr>
            <p:nvPr/>
          </p:nvGrpSpPr>
          <p:grpSpPr bwMode="auto">
            <a:xfrm>
              <a:off x="1281" y="1104"/>
              <a:ext cx="1503" cy="1312"/>
              <a:chOff x="1179" y="849"/>
              <a:chExt cx="1743" cy="1601"/>
            </a:xfrm>
          </p:grpSpPr>
          <p:sp>
            <p:nvSpPr>
              <p:cNvPr id="96" name="AutoShape 13"/>
              <p:cNvSpPr>
                <a:spLocks noChangeArrowheads="1"/>
              </p:cNvSpPr>
              <p:nvPr/>
            </p:nvSpPr>
            <p:spPr bwMode="gray">
              <a:xfrm>
                <a:off x="1179" y="1103"/>
                <a:ext cx="1731" cy="1347"/>
              </a:xfrm>
              <a:prstGeom prst="diamond">
                <a:avLst/>
              </a:prstGeom>
              <a:solidFill>
                <a:srgbClr val="CCEC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ECFF"/>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97" name="AutoShape 14"/>
              <p:cNvSpPr>
                <a:spLocks noChangeArrowheads="1"/>
              </p:cNvSpPr>
              <p:nvPr/>
            </p:nvSpPr>
            <p:spPr bwMode="gray">
              <a:xfrm>
                <a:off x="1180" y="970"/>
                <a:ext cx="1731" cy="1347"/>
              </a:xfrm>
              <a:prstGeom prst="diamond">
                <a:avLst/>
              </a:prstGeom>
              <a:solidFill>
                <a:srgbClr val="CC99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99FF"/>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98" name="AutoShape 15"/>
              <p:cNvSpPr>
                <a:spLocks noChangeArrowheads="1"/>
              </p:cNvSpPr>
              <p:nvPr/>
            </p:nvSpPr>
            <p:spPr bwMode="gray">
              <a:xfrm>
                <a:off x="1191" y="849"/>
                <a:ext cx="1731" cy="1347"/>
              </a:xfrm>
              <a:prstGeom prst="diamond">
                <a:avLst/>
              </a:prstGeom>
              <a:gradFill rotWithShape="1">
                <a:gsLst>
                  <a:gs pos="0">
                    <a:srgbClr val="393956"/>
                  </a:gs>
                  <a:gs pos="100000">
                    <a:srgbClr val="666699"/>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666699"/>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grpSp>
        <p:sp>
          <p:nvSpPr>
            <p:cNvPr id="59" name="Rectangle 16"/>
            <p:cNvSpPr>
              <a:spLocks noChangeArrowheads="1"/>
            </p:cNvSpPr>
            <p:nvPr/>
          </p:nvSpPr>
          <p:spPr bwMode="gray">
            <a:xfrm>
              <a:off x="1698" y="1578"/>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lvl="0"/>
              <a:r>
                <a:rPr lang="zh-CN" altLang="en-US" sz="2000" b="1" smtClean="0">
                  <a:solidFill>
                    <a:srgbClr val="FFFFFF"/>
                  </a:solidFill>
                  <a:latin typeface="微软雅黑" pitchFamily="34" charset="-122"/>
                  <a:ea typeface="微软雅黑" pitchFamily="34" charset="-122"/>
                </a:rPr>
                <a:t>绿色</a:t>
              </a:r>
              <a:r>
                <a:rPr lang="zh-CN" altLang="en-US" sz="2000" b="1">
                  <a:solidFill>
                    <a:srgbClr val="FFFFFF"/>
                  </a:solidFill>
                  <a:latin typeface="微软雅黑" pitchFamily="34" charset="-122"/>
                  <a:ea typeface="微软雅黑" pitchFamily="34" charset="-122"/>
                </a:rPr>
                <a:t>部署</a:t>
              </a:r>
              <a:endParaRPr kumimoji="0" lang="en-US" altLang="zh-CN" sz="2000" b="1" i="0" u="none" strike="noStrike" kern="1200" cap="none" spc="0" normalizeH="0" baseline="0" noProof="0">
                <a:ln>
                  <a:noFill/>
                </a:ln>
                <a:solidFill>
                  <a:srgbClr val="FFFFFF"/>
                </a:solidFill>
                <a:uLnTx/>
                <a:uFillTx/>
                <a:latin typeface="微软雅黑" pitchFamily="34" charset="-122"/>
                <a:ea typeface="微软雅黑" pitchFamily="34" charset="-122"/>
              </a:endParaRPr>
            </a:p>
          </p:txBody>
        </p:sp>
        <p:sp>
          <p:nvSpPr>
            <p:cNvPr id="60" name="Rectangle 17"/>
            <p:cNvSpPr>
              <a:spLocks noChangeArrowheads="1"/>
            </p:cNvSpPr>
            <p:nvPr/>
          </p:nvSpPr>
          <p:spPr bwMode="gray">
            <a:xfrm>
              <a:off x="3263" y="1578"/>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lvl="0"/>
              <a:r>
                <a:rPr lang="zh-CN" altLang="en-US" sz="2000" b="1">
                  <a:solidFill>
                    <a:srgbClr val="FFFFFF"/>
                  </a:solidFill>
                  <a:latin typeface="微软雅黑" pitchFamily="34" charset="-122"/>
                  <a:ea typeface="微软雅黑" pitchFamily="34" charset="-122"/>
                </a:rPr>
                <a:t>零</a:t>
              </a:r>
              <a:r>
                <a:rPr lang="zh-CN" altLang="en-US" sz="2000" b="1" smtClean="0">
                  <a:solidFill>
                    <a:srgbClr val="FFFFFF"/>
                  </a:solidFill>
                  <a:latin typeface="微软雅黑" pitchFamily="34" charset="-122"/>
                  <a:ea typeface="微软雅黑" pitchFamily="34" charset="-122"/>
                </a:rPr>
                <a:t>配置</a:t>
              </a:r>
              <a:endParaRPr kumimoji="0" lang="en-US" altLang="zh-CN" sz="2000" b="1" i="0" u="none" strike="noStrike" kern="120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61" name="Rectangle 18"/>
            <p:cNvSpPr>
              <a:spLocks noChangeArrowheads="1"/>
            </p:cNvSpPr>
            <p:nvPr/>
          </p:nvSpPr>
          <p:spPr bwMode="gray">
            <a:xfrm>
              <a:off x="2555" y="2275"/>
              <a:ext cx="40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2000" b="1">
                  <a:solidFill>
                    <a:srgbClr val="003366"/>
                  </a:solidFill>
                  <a:latin typeface="微软雅黑" pitchFamily="34" charset="-122"/>
                  <a:ea typeface="微软雅黑" pitchFamily="34" charset="-122"/>
                </a:rPr>
                <a:t>FPF</a:t>
              </a:r>
              <a:endParaRPr kumimoji="0" lang="en-US" altLang="zh-CN" sz="2000" b="1"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62" name="Oval 19"/>
            <p:cNvSpPr>
              <a:spLocks noChangeArrowheads="1"/>
            </p:cNvSpPr>
            <p:nvPr/>
          </p:nvSpPr>
          <p:spPr bwMode="gray">
            <a:xfrm>
              <a:off x="1942" y="1290"/>
              <a:ext cx="303" cy="289"/>
            </a:xfrm>
            <a:prstGeom prst="ellipse">
              <a:avLst/>
            </a:prstGeom>
            <a:solidFill>
              <a:srgbClr val="CCCCFF"/>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63" name="Text Box 20"/>
            <p:cNvSpPr txBox="1">
              <a:spLocks noChangeArrowheads="1"/>
            </p:cNvSpPr>
            <p:nvPr/>
          </p:nvSpPr>
          <p:spPr bwMode="gray">
            <a:xfrm>
              <a:off x="1977" y="1312"/>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400" b="1">
                  <a:solidFill>
                    <a:srgbClr val="5F5F5F"/>
                  </a:solidFill>
                  <a:latin typeface="微软雅黑" pitchFamily="34" charset="-122"/>
                  <a:ea typeface="微软雅黑" pitchFamily="34" charset="-122"/>
                </a:rPr>
                <a:t>1</a:t>
              </a:r>
              <a:endParaRPr kumimoji="0" lang="en-US" altLang="zh-CN" sz="2400" b="1" i="0" u="none" strike="noStrike" kern="1200" cap="none" spc="0" normalizeH="0" baseline="0" noProof="0">
                <a:ln>
                  <a:noFill/>
                </a:ln>
                <a:solidFill>
                  <a:srgbClr val="5F5F5F"/>
                </a:solidFill>
                <a:effectLst/>
                <a:uLnTx/>
                <a:uFillTx/>
                <a:latin typeface="微软雅黑" pitchFamily="34" charset="-122"/>
                <a:ea typeface="微软雅黑" pitchFamily="34" charset="-122"/>
              </a:endParaRPr>
            </a:p>
          </p:txBody>
        </p:sp>
        <p:sp>
          <p:nvSpPr>
            <p:cNvPr id="64" name="Oval 21"/>
            <p:cNvSpPr>
              <a:spLocks noChangeArrowheads="1"/>
            </p:cNvSpPr>
            <p:nvPr/>
          </p:nvSpPr>
          <p:spPr bwMode="gray">
            <a:xfrm>
              <a:off x="3430" y="1290"/>
              <a:ext cx="304" cy="289"/>
            </a:xfrm>
            <a:prstGeom prst="ellipse">
              <a:avLst/>
            </a:prstGeom>
            <a:solidFill>
              <a:srgbClr val="FFCC99"/>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65" name="Text Box 22"/>
            <p:cNvSpPr txBox="1">
              <a:spLocks noChangeArrowheads="1"/>
            </p:cNvSpPr>
            <p:nvPr/>
          </p:nvSpPr>
          <p:spPr bwMode="gray">
            <a:xfrm>
              <a:off x="3467" y="1314"/>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400" b="1">
                  <a:solidFill>
                    <a:srgbClr val="5F5F5F"/>
                  </a:solidFill>
                  <a:latin typeface="微软雅黑" pitchFamily="34" charset="-122"/>
                  <a:ea typeface="微软雅黑" pitchFamily="34" charset="-122"/>
                </a:rPr>
                <a:t>2</a:t>
              </a:r>
              <a:endParaRPr kumimoji="0" lang="en-US" altLang="zh-CN" sz="2400" b="1" i="0" u="none" strike="noStrike" kern="1200" cap="none" spc="0" normalizeH="0" baseline="0" noProof="0">
                <a:ln>
                  <a:noFill/>
                </a:ln>
                <a:solidFill>
                  <a:srgbClr val="5F5F5F"/>
                </a:solidFill>
                <a:effectLst/>
                <a:uLnTx/>
                <a:uFillTx/>
                <a:latin typeface="微软雅黑" pitchFamily="34" charset="-122"/>
                <a:ea typeface="微软雅黑" pitchFamily="34" charset="-122"/>
              </a:endParaRPr>
            </a:p>
          </p:txBody>
        </p:sp>
        <p:grpSp>
          <p:nvGrpSpPr>
            <p:cNvPr id="66" name="Group 23"/>
            <p:cNvGrpSpPr>
              <a:grpSpLocks/>
            </p:cNvGrpSpPr>
            <p:nvPr/>
          </p:nvGrpSpPr>
          <p:grpSpPr bwMode="auto">
            <a:xfrm>
              <a:off x="3537" y="2175"/>
              <a:ext cx="486" cy="434"/>
              <a:chOff x="2644" y="2841"/>
              <a:chExt cx="563" cy="529"/>
            </a:xfrm>
          </p:grpSpPr>
          <p:sp>
            <p:nvSpPr>
              <p:cNvPr id="93" name="AutoShape 24"/>
              <p:cNvSpPr>
                <a:spLocks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94" name="AutoShape 25"/>
              <p:cNvSpPr>
                <a:spLocks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95" name="AutoShape 26"/>
              <p:cNvSpPr>
                <a:spLocks noChangeArrowheads="1"/>
              </p:cNvSpPr>
              <p:nvPr/>
            </p:nvSpPr>
            <p:spPr bwMode="gray">
              <a:xfrm>
                <a:off x="2644" y="2841"/>
                <a:ext cx="563" cy="438"/>
              </a:xfrm>
              <a:prstGeom prst="diamond">
                <a:avLst/>
              </a:prstGeom>
              <a:gradFill rotWithShape="1">
                <a:gsLst>
                  <a:gs pos="0">
                    <a:srgbClr val="B2B2B2"/>
                  </a:gs>
                  <a:gs pos="100000">
                    <a:srgbClr val="B7B7B7"/>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grpSp>
        <p:grpSp>
          <p:nvGrpSpPr>
            <p:cNvPr id="67" name="Group 27"/>
            <p:cNvGrpSpPr>
              <a:grpSpLocks/>
            </p:cNvGrpSpPr>
            <p:nvPr/>
          </p:nvGrpSpPr>
          <p:grpSpPr bwMode="auto">
            <a:xfrm>
              <a:off x="2770" y="2361"/>
              <a:ext cx="1503" cy="1316"/>
              <a:chOff x="2916" y="2200"/>
              <a:chExt cx="1743" cy="1605"/>
            </a:xfrm>
          </p:grpSpPr>
          <p:sp>
            <p:nvSpPr>
              <p:cNvPr id="90" name="AutoShape 28"/>
              <p:cNvSpPr>
                <a:spLocks noChangeArrowheads="1"/>
              </p:cNvSpPr>
              <p:nvPr/>
            </p:nvSpPr>
            <p:spPr bwMode="gray">
              <a:xfrm>
                <a:off x="2916" y="2458"/>
                <a:ext cx="1731" cy="1347"/>
              </a:xfrm>
              <a:prstGeom prst="diamond">
                <a:avLst/>
              </a:prstGeom>
              <a:solidFill>
                <a:srgbClr val="CCFF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FFFF"/>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91" name="AutoShape 29"/>
              <p:cNvSpPr>
                <a:spLocks noChangeArrowheads="1"/>
              </p:cNvSpPr>
              <p:nvPr/>
            </p:nvSpPr>
            <p:spPr bwMode="gray">
              <a:xfrm>
                <a:off x="2917" y="2328"/>
                <a:ext cx="1731" cy="1347"/>
              </a:xfrm>
              <a:prstGeom prst="diamond">
                <a:avLst/>
              </a:prstGeom>
              <a:solidFill>
                <a:srgbClr val="33CCFF"/>
              </a:solidFill>
              <a:ln w="9525">
                <a:miter lim="800000"/>
                <a:headEnd/>
                <a:tailEnd/>
              </a:ln>
              <a:scene3d>
                <a:camera prst="legacyObliqueBottom"/>
                <a:lightRig rig="legacyFlat2" dir="t"/>
              </a:scene3d>
              <a:sp3d extrusionH="227000" prstMaterial="legacyMatte">
                <a:bevelT w="13500" h="13500" prst="angle"/>
                <a:bevelB w="13500" h="13500" prst="angle"/>
                <a:extrusionClr>
                  <a:srgbClr val="33CCFF"/>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92" name="AutoShape 30"/>
              <p:cNvSpPr>
                <a:spLocks noChangeArrowheads="1"/>
              </p:cNvSpPr>
              <p:nvPr/>
            </p:nvSpPr>
            <p:spPr bwMode="gray">
              <a:xfrm>
                <a:off x="2928" y="2200"/>
                <a:ext cx="1731" cy="1347"/>
              </a:xfrm>
              <a:prstGeom prst="diamond">
                <a:avLst/>
              </a:prstGeom>
              <a:gradFill rotWithShape="1">
                <a:gsLst>
                  <a:gs pos="0">
                    <a:srgbClr val="006587"/>
                  </a:gs>
                  <a:gs pos="100000">
                    <a:srgbClr val="0099CC"/>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0099CC"/>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grpSp>
        <p:sp>
          <p:nvSpPr>
            <p:cNvPr id="68" name="Rectangle 31"/>
            <p:cNvSpPr>
              <a:spLocks noChangeArrowheads="1"/>
            </p:cNvSpPr>
            <p:nvPr/>
          </p:nvSpPr>
          <p:spPr bwMode="gray">
            <a:xfrm>
              <a:off x="3186" y="2886"/>
              <a:ext cx="76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lvl="0"/>
              <a:r>
                <a:rPr lang="zh-CN" altLang="en-US" sz="2000" b="1">
                  <a:solidFill>
                    <a:srgbClr val="FFFFFF"/>
                  </a:solidFill>
                  <a:latin typeface="微软雅黑" pitchFamily="34" charset="-122"/>
                  <a:ea typeface="微软雅黑" pitchFamily="34" charset="-122"/>
                </a:rPr>
                <a:t>开闭原则</a:t>
              </a:r>
              <a:endParaRPr kumimoji="0" lang="en-US" altLang="zh-CN" sz="2000" b="1" i="0" u="none" strike="noStrike" kern="120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69" name="Oval 32"/>
            <p:cNvSpPr>
              <a:spLocks noChangeArrowheads="1"/>
            </p:cNvSpPr>
            <p:nvPr/>
          </p:nvSpPr>
          <p:spPr bwMode="gray">
            <a:xfrm>
              <a:off x="3422" y="2585"/>
              <a:ext cx="303" cy="289"/>
            </a:xfrm>
            <a:prstGeom prst="ellipse">
              <a:avLst/>
            </a:prstGeom>
            <a:solidFill>
              <a:srgbClr val="CCFFFF">
                <a:alpha val="79999"/>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70" name="Text Box 33"/>
            <p:cNvSpPr txBox="1">
              <a:spLocks noChangeArrowheads="1"/>
            </p:cNvSpPr>
            <p:nvPr/>
          </p:nvSpPr>
          <p:spPr bwMode="gray">
            <a:xfrm>
              <a:off x="3465" y="2610"/>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400" b="1">
                  <a:solidFill>
                    <a:srgbClr val="5F5F5F"/>
                  </a:solidFill>
                  <a:latin typeface="微软雅黑" pitchFamily="34" charset="-122"/>
                  <a:ea typeface="微软雅黑" pitchFamily="34" charset="-122"/>
                </a:rPr>
                <a:t>4</a:t>
              </a:r>
              <a:endParaRPr kumimoji="0" lang="en-US" altLang="zh-CN" sz="2400" b="1" i="0" u="none" strike="noStrike" kern="1200" cap="none" spc="0" normalizeH="0" baseline="0" noProof="0">
                <a:ln>
                  <a:noFill/>
                </a:ln>
                <a:solidFill>
                  <a:srgbClr val="5F5F5F"/>
                </a:solidFill>
                <a:effectLst/>
                <a:uLnTx/>
                <a:uFillTx/>
                <a:latin typeface="微软雅黑" pitchFamily="34" charset="-122"/>
                <a:ea typeface="微软雅黑" pitchFamily="34" charset="-122"/>
              </a:endParaRPr>
            </a:p>
          </p:txBody>
        </p:sp>
        <p:grpSp>
          <p:nvGrpSpPr>
            <p:cNvPr id="71" name="Group 34"/>
            <p:cNvGrpSpPr>
              <a:grpSpLocks/>
            </p:cNvGrpSpPr>
            <p:nvPr/>
          </p:nvGrpSpPr>
          <p:grpSpPr bwMode="auto">
            <a:xfrm>
              <a:off x="1548" y="2211"/>
              <a:ext cx="486" cy="434"/>
              <a:chOff x="2644" y="2841"/>
              <a:chExt cx="563" cy="529"/>
            </a:xfrm>
          </p:grpSpPr>
          <p:sp>
            <p:nvSpPr>
              <p:cNvPr id="87" name="AutoShape 35"/>
              <p:cNvSpPr>
                <a:spLocks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88" name="AutoShape 36"/>
              <p:cNvSpPr>
                <a:spLocks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89" name="AutoShape 37"/>
              <p:cNvSpPr>
                <a:spLocks noChangeArrowheads="1"/>
              </p:cNvSpPr>
              <p:nvPr/>
            </p:nvSpPr>
            <p:spPr bwMode="gray">
              <a:xfrm>
                <a:off x="2644" y="2841"/>
                <a:ext cx="563" cy="438"/>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grpSp>
        <p:grpSp>
          <p:nvGrpSpPr>
            <p:cNvPr id="72" name="Group 38"/>
            <p:cNvGrpSpPr>
              <a:grpSpLocks/>
            </p:cNvGrpSpPr>
            <p:nvPr/>
          </p:nvGrpSpPr>
          <p:grpSpPr bwMode="auto">
            <a:xfrm>
              <a:off x="1280" y="2358"/>
              <a:ext cx="1503" cy="1310"/>
              <a:chOff x="1185" y="2206"/>
              <a:chExt cx="1743" cy="1599"/>
            </a:xfrm>
          </p:grpSpPr>
          <p:sp>
            <p:nvSpPr>
              <p:cNvPr id="84" name="AutoShape 39"/>
              <p:cNvSpPr>
                <a:spLocks noChangeArrowheads="1"/>
              </p:cNvSpPr>
              <p:nvPr/>
            </p:nvSpPr>
            <p:spPr bwMode="gray">
              <a:xfrm>
                <a:off x="1185" y="2458"/>
                <a:ext cx="1731" cy="1347"/>
              </a:xfrm>
              <a:prstGeom prst="diamond">
                <a:avLst/>
              </a:prstGeom>
              <a:solidFill>
                <a:srgbClr val="CCFFCC"/>
              </a:solidFill>
              <a:ln w="9525">
                <a:miter lim="800000"/>
                <a:headEnd/>
                <a:tailEnd/>
              </a:ln>
              <a:scene3d>
                <a:camera prst="legacyObliqueBottom"/>
                <a:lightRig rig="legacyFlat2" dir="t"/>
              </a:scene3d>
              <a:sp3d extrusionH="227000" prstMaterial="legacyMatte">
                <a:bevelT w="13500" h="13500" prst="angle"/>
                <a:bevelB w="13500" h="13500" prst="angle"/>
                <a:extrusionClr>
                  <a:srgbClr val="CCFFCC"/>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85" name="AutoShape 40"/>
              <p:cNvSpPr>
                <a:spLocks noChangeArrowheads="1"/>
              </p:cNvSpPr>
              <p:nvPr/>
            </p:nvSpPr>
            <p:spPr bwMode="gray">
              <a:xfrm>
                <a:off x="1186" y="2327"/>
                <a:ext cx="1731" cy="1347"/>
              </a:xfrm>
              <a:prstGeom prst="diamond">
                <a:avLst/>
              </a:prstGeom>
              <a:solidFill>
                <a:srgbClr val="66FF66"/>
              </a:solidFill>
              <a:ln w="9525">
                <a:miter lim="800000"/>
                <a:headEnd/>
                <a:tailEnd/>
              </a:ln>
              <a:scene3d>
                <a:camera prst="legacyObliqueBottom"/>
                <a:lightRig rig="legacyFlat2" dir="t"/>
              </a:scene3d>
              <a:sp3d extrusionH="227000" prstMaterial="legacyMatte">
                <a:bevelT w="13500" h="13500" prst="angle"/>
                <a:bevelB w="13500" h="13500" prst="angle"/>
                <a:extrusionClr>
                  <a:srgbClr val="66FF66"/>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86" name="AutoShape 41"/>
              <p:cNvSpPr>
                <a:spLocks noChangeArrowheads="1"/>
              </p:cNvSpPr>
              <p:nvPr/>
            </p:nvSpPr>
            <p:spPr bwMode="gray">
              <a:xfrm>
                <a:off x="1197" y="2206"/>
                <a:ext cx="1731" cy="1347"/>
              </a:xfrm>
              <a:prstGeom prst="diamond">
                <a:avLst/>
              </a:prstGeom>
              <a:gradFill rotWithShape="1">
                <a:gsLst>
                  <a:gs pos="0">
                    <a:srgbClr val="009B4E"/>
                  </a:gs>
                  <a:gs pos="100000">
                    <a:srgbClr val="00CC66"/>
                  </a:gs>
                </a:gsLst>
                <a:lin ang="5400000" scaled="1"/>
              </a:gradFill>
              <a:ln w="9525">
                <a:miter lim="800000"/>
                <a:headEnd/>
                <a:tailEnd/>
              </a:ln>
              <a:scene3d>
                <a:camera prst="legacyObliqueBottom"/>
                <a:lightRig rig="legacyFlat2" dir="t"/>
              </a:scene3d>
              <a:sp3d extrusionH="227000" prstMaterial="legacyMatte">
                <a:bevelT w="13500" h="13500" prst="angle"/>
                <a:bevelB w="13500" h="13500" prst="angle"/>
                <a:extrusionClr>
                  <a:srgbClr val="00CC66"/>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grpSp>
        <p:sp>
          <p:nvSpPr>
            <p:cNvPr id="73" name="Rectangle 42"/>
            <p:cNvSpPr>
              <a:spLocks noChangeArrowheads="1"/>
            </p:cNvSpPr>
            <p:nvPr/>
          </p:nvSpPr>
          <p:spPr bwMode="gray">
            <a:xfrm>
              <a:off x="1784" y="2886"/>
              <a:ext cx="60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lvl="0"/>
              <a:r>
                <a:rPr lang="zh-CN" altLang="en-US" sz="2000" b="1">
                  <a:solidFill>
                    <a:srgbClr val="FFFFFF"/>
                  </a:solidFill>
                  <a:latin typeface="微软雅黑" pitchFamily="34" charset="-122"/>
                  <a:ea typeface="微软雅黑" pitchFamily="34" charset="-122"/>
                </a:rPr>
                <a:t>跨平台</a:t>
              </a:r>
              <a:endParaRPr kumimoji="0" lang="en-US" altLang="zh-CN" sz="2000" b="1" i="0" u="none" strike="noStrike" kern="1200" cap="none" spc="0" normalizeH="0" baseline="0" noProof="0">
                <a:ln>
                  <a:noFill/>
                </a:ln>
                <a:solidFill>
                  <a:srgbClr val="FFFFFF"/>
                </a:solidFill>
                <a:effectLst/>
                <a:uLnTx/>
                <a:uFillTx/>
                <a:latin typeface="微软雅黑" pitchFamily="34" charset="-122"/>
                <a:ea typeface="微软雅黑" pitchFamily="34" charset="-122"/>
              </a:endParaRPr>
            </a:p>
          </p:txBody>
        </p:sp>
        <p:sp>
          <p:nvSpPr>
            <p:cNvPr id="74" name="Oval 43"/>
            <p:cNvSpPr>
              <a:spLocks noChangeArrowheads="1"/>
            </p:cNvSpPr>
            <p:nvPr/>
          </p:nvSpPr>
          <p:spPr bwMode="gray">
            <a:xfrm>
              <a:off x="1942" y="2585"/>
              <a:ext cx="303" cy="289"/>
            </a:xfrm>
            <a:prstGeom prst="ellipse">
              <a:avLst/>
            </a:prstGeom>
            <a:solidFill>
              <a:srgbClr val="CCFFCC">
                <a:alpha val="7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75" name="Text Box 44"/>
            <p:cNvSpPr txBox="1">
              <a:spLocks noChangeArrowheads="1"/>
            </p:cNvSpPr>
            <p:nvPr/>
          </p:nvSpPr>
          <p:spPr bwMode="gray">
            <a:xfrm>
              <a:off x="1979" y="2612"/>
              <a:ext cx="23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altLang="zh-CN" sz="2400" b="1">
                  <a:solidFill>
                    <a:srgbClr val="5F5F5F"/>
                  </a:solidFill>
                  <a:latin typeface="微软雅黑" pitchFamily="34" charset="-122"/>
                  <a:ea typeface="微软雅黑" pitchFamily="34" charset="-122"/>
                </a:rPr>
                <a:t>3</a:t>
              </a:r>
              <a:endParaRPr kumimoji="0" lang="en-US" altLang="zh-CN" sz="2400" b="1" i="0" u="none" strike="noStrike" kern="1200" cap="none" spc="0" normalizeH="0" baseline="0" noProof="0">
                <a:ln>
                  <a:noFill/>
                </a:ln>
                <a:solidFill>
                  <a:srgbClr val="5F5F5F"/>
                </a:solidFill>
                <a:effectLst/>
                <a:uLnTx/>
                <a:uFillTx/>
                <a:latin typeface="微软雅黑" pitchFamily="34" charset="-122"/>
                <a:ea typeface="微软雅黑" pitchFamily="34" charset="-122"/>
              </a:endParaRPr>
            </a:p>
          </p:txBody>
        </p:sp>
        <p:grpSp>
          <p:nvGrpSpPr>
            <p:cNvPr id="76" name="Group 45"/>
            <p:cNvGrpSpPr>
              <a:grpSpLocks/>
            </p:cNvGrpSpPr>
            <p:nvPr/>
          </p:nvGrpSpPr>
          <p:grpSpPr bwMode="auto">
            <a:xfrm>
              <a:off x="2514" y="3057"/>
              <a:ext cx="486" cy="434"/>
              <a:chOff x="2644" y="2841"/>
              <a:chExt cx="563" cy="529"/>
            </a:xfrm>
          </p:grpSpPr>
          <p:sp>
            <p:nvSpPr>
              <p:cNvPr id="81" name="AutoShape 46"/>
              <p:cNvSpPr>
                <a:spLocks noChangeArrowheads="1"/>
              </p:cNvSpPr>
              <p:nvPr/>
            </p:nvSpPr>
            <p:spPr bwMode="gray">
              <a:xfrm>
                <a:off x="2644" y="2932"/>
                <a:ext cx="563" cy="438"/>
              </a:xfrm>
              <a:prstGeom prst="diamond">
                <a:avLst/>
              </a:prstGeom>
              <a:solidFill>
                <a:srgbClr val="4D4D4D"/>
              </a:solidFill>
              <a:ln w="9525">
                <a:miter lim="800000"/>
                <a:headEnd/>
                <a:tailEnd/>
              </a:ln>
              <a:scene3d>
                <a:camera prst="legacyObliqueBottom"/>
                <a:lightRig rig="legacyFlat2" dir="t"/>
              </a:scene3d>
              <a:sp3d extrusionH="163500" prstMaterial="legacyMatte">
                <a:bevelT w="13500" h="13500" prst="angle"/>
                <a:bevelB w="13500" h="13500" prst="angle"/>
                <a:extrusionClr>
                  <a:srgbClr val="4D4D4D"/>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82" name="AutoShape 47"/>
              <p:cNvSpPr>
                <a:spLocks noChangeArrowheads="1"/>
              </p:cNvSpPr>
              <p:nvPr/>
            </p:nvSpPr>
            <p:spPr bwMode="gray">
              <a:xfrm>
                <a:off x="2644" y="2888"/>
                <a:ext cx="563" cy="439"/>
              </a:xfrm>
              <a:prstGeom prst="diamond">
                <a:avLst/>
              </a:prstGeom>
              <a:solidFill>
                <a:srgbClr val="969696"/>
              </a:solidFill>
              <a:ln w="9525">
                <a:miter lim="800000"/>
                <a:headEnd/>
                <a:tailEnd/>
              </a:ln>
              <a:scene3d>
                <a:camera prst="legacyObliqueBottom"/>
                <a:lightRig rig="legacyFlat2" dir="t"/>
              </a:scene3d>
              <a:sp3d extrusionH="163500" prstMaterial="legacyMatte">
                <a:bevelT w="13500" h="13500" prst="angle"/>
                <a:bevelB w="13500" h="13500" prst="angle"/>
                <a:extrusionClr>
                  <a:srgbClr val="969696"/>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sp>
            <p:nvSpPr>
              <p:cNvPr id="83" name="AutoShape 48"/>
              <p:cNvSpPr>
                <a:spLocks noChangeArrowheads="1"/>
              </p:cNvSpPr>
              <p:nvPr/>
            </p:nvSpPr>
            <p:spPr bwMode="gray">
              <a:xfrm>
                <a:off x="2644" y="2841"/>
                <a:ext cx="563" cy="438"/>
              </a:xfrm>
              <a:prstGeom prst="diamond">
                <a:avLst/>
              </a:prstGeom>
              <a:gradFill rotWithShape="1">
                <a:gsLst>
                  <a:gs pos="0">
                    <a:srgbClr val="B2B2B2"/>
                  </a:gs>
                  <a:gs pos="100000">
                    <a:srgbClr val="ABABAB"/>
                  </a:gs>
                </a:gsLst>
                <a:lin ang="5400000" scaled="1"/>
              </a:gradFill>
              <a:ln w="9525">
                <a:miter lim="800000"/>
                <a:headEnd/>
                <a:tailEnd/>
              </a:ln>
              <a:scene3d>
                <a:camera prst="legacyObliqueBottom"/>
                <a:lightRig rig="legacyFlat2" dir="t"/>
              </a:scene3d>
              <a:sp3d extrusionH="163500" prstMaterial="legacyMatte">
                <a:bevelT w="13500" h="13500" prst="angle"/>
                <a:bevelB w="13500" h="13500" prst="angle"/>
                <a:extrusionClr>
                  <a:srgbClr val="B2B2B2"/>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微软雅黑" pitchFamily="34" charset="-122"/>
                  <a:ea typeface="微软雅黑" pitchFamily="34" charset="-122"/>
                </a:endParaRPr>
              </a:p>
            </p:txBody>
          </p:sp>
        </p:grpSp>
        <p:sp>
          <p:nvSpPr>
            <p:cNvPr id="77" name="Text Box 49"/>
            <p:cNvSpPr txBox="1">
              <a:spLocks noChangeArrowheads="1"/>
            </p:cNvSpPr>
            <p:nvPr/>
          </p:nvSpPr>
          <p:spPr bwMode="gray">
            <a:xfrm>
              <a:off x="4256" y="1265"/>
              <a:ext cx="1406" cy="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lnSpc>
                  <a:spcPct val="120000"/>
                </a:lnSpc>
              </a:pPr>
              <a:r>
                <a:rPr lang="zh-CN" altLang="en-US" sz="1600" kern="0">
                  <a:solidFill>
                    <a:srgbClr val="0070C0"/>
                  </a:solidFill>
                  <a:latin typeface="微软雅黑" pitchFamily="34" charset="-122"/>
                  <a:ea typeface="微软雅黑" pitchFamily="34" charset="-122"/>
                  <a:cs typeface="文鼎CS中等线"/>
                </a:rPr>
                <a:t>配置简单，系统采用相对路径、默认设置等简化配置的技术</a:t>
              </a:r>
              <a:r>
                <a:rPr lang="zh-CN" altLang="en-US" sz="1600" kern="0" smtClean="0">
                  <a:solidFill>
                    <a:srgbClr val="0070C0"/>
                  </a:solidFill>
                  <a:latin typeface="微软雅黑" pitchFamily="34" charset="-122"/>
                  <a:ea typeface="微软雅黑" pitchFamily="34" charset="-122"/>
                  <a:cs typeface="文鼎CS中等线"/>
                </a:rPr>
                <a:t>，零配置即可使用。当然也提供丰富的配置能力，满足个性化需要。</a:t>
              </a:r>
              <a:endParaRPr lang="en-US" altLang="zh-CN" sz="1600" kern="0">
                <a:solidFill>
                  <a:srgbClr val="0070C0"/>
                </a:solidFill>
                <a:latin typeface="微软雅黑" pitchFamily="34" charset="-122"/>
                <a:ea typeface="微软雅黑" pitchFamily="34" charset="-122"/>
                <a:cs typeface="文鼎CS中等线"/>
              </a:endParaRPr>
            </a:p>
          </p:txBody>
        </p:sp>
        <p:sp>
          <p:nvSpPr>
            <p:cNvPr id="78" name="Text Box 50"/>
            <p:cNvSpPr txBox="1">
              <a:spLocks noChangeArrowheads="1"/>
            </p:cNvSpPr>
            <p:nvPr/>
          </p:nvSpPr>
          <p:spPr bwMode="gray">
            <a:xfrm>
              <a:off x="4264" y="2723"/>
              <a:ext cx="1406"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lnSpc>
                  <a:spcPct val="120000"/>
                </a:lnSpc>
              </a:pPr>
              <a:r>
                <a:rPr lang="zh-CN" altLang="en-US" sz="1600" kern="0">
                  <a:solidFill>
                    <a:srgbClr val="0070C0"/>
                  </a:solidFill>
                  <a:latin typeface="微软雅黑" pitchFamily="34" charset="-122"/>
                  <a:ea typeface="微软雅黑" pitchFamily="34" charset="-122"/>
                  <a:cs typeface="文鼎CS中等线"/>
                </a:rPr>
                <a:t>工具与应用</a:t>
              </a:r>
              <a:r>
                <a:rPr lang="zh-CN" altLang="en-US" sz="1600" kern="0" smtClean="0">
                  <a:solidFill>
                    <a:srgbClr val="0070C0"/>
                  </a:solidFill>
                  <a:latin typeface="微软雅黑" pitchFamily="34" charset="-122"/>
                  <a:ea typeface="微软雅黑" pitchFamily="34" charset="-122"/>
                  <a:cs typeface="文鼎CS中等线"/>
                </a:rPr>
                <a:t>分离，</a:t>
              </a:r>
              <a:r>
                <a:rPr lang="zh-CN" altLang="en-US" sz="1600" kern="0">
                  <a:solidFill>
                    <a:srgbClr val="0070C0"/>
                  </a:solidFill>
                  <a:latin typeface="微软雅黑" pitchFamily="34" charset="-122"/>
                  <a:ea typeface="微软雅黑" pitchFamily="34" charset="-122"/>
                  <a:cs typeface="文鼎CS中等线"/>
                </a:rPr>
                <a:t>增加</a:t>
              </a:r>
              <a:r>
                <a:rPr lang="zh-CN" altLang="en-US" sz="1600" kern="0" smtClean="0">
                  <a:solidFill>
                    <a:srgbClr val="0070C0"/>
                  </a:solidFill>
                  <a:latin typeface="微软雅黑" pitchFamily="34" charset="-122"/>
                  <a:ea typeface="微软雅黑" pitchFamily="34" charset="-122"/>
                  <a:cs typeface="文鼎CS中等线"/>
                </a:rPr>
                <a:t>新</a:t>
              </a:r>
              <a:r>
                <a:rPr lang="zh-CN" altLang="en-US" sz="1600" kern="0">
                  <a:solidFill>
                    <a:srgbClr val="0070C0"/>
                  </a:solidFill>
                  <a:latin typeface="微软雅黑" pitchFamily="34" charset="-122"/>
                  <a:ea typeface="微软雅黑" pitchFamily="34" charset="-122"/>
                  <a:cs typeface="文鼎CS中等线"/>
                </a:rPr>
                <a:t>的采集解析应用对原来的应用无任何影响。</a:t>
              </a:r>
              <a:endParaRPr lang="en-US" altLang="zh-CN" sz="1600" kern="0">
                <a:solidFill>
                  <a:srgbClr val="0070C0"/>
                </a:solidFill>
                <a:latin typeface="微软雅黑" pitchFamily="34" charset="-122"/>
                <a:ea typeface="微软雅黑" pitchFamily="34" charset="-122"/>
                <a:cs typeface="文鼎CS中等线"/>
              </a:endParaRPr>
            </a:p>
          </p:txBody>
        </p:sp>
        <p:sp>
          <p:nvSpPr>
            <p:cNvPr id="79" name="Text Box 51"/>
            <p:cNvSpPr txBox="1">
              <a:spLocks noChangeArrowheads="1"/>
            </p:cNvSpPr>
            <p:nvPr/>
          </p:nvSpPr>
          <p:spPr bwMode="gray">
            <a:xfrm>
              <a:off x="91" y="1248"/>
              <a:ext cx="1223" cy="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lvl="0" algn="l" eaLnBrk="1" hangingPunct="1">
                <a:lnSpc>
                  <a:spcPct val="120000"/>
                </a:lnSpc>
              </a:pPr>
              <a:r>
                <a:rPr lang="zh-CN" altLang="en-US" sz="1600" kern="0">
                  <a:solidFill>
                    <a:srgbClr val="0070C0"/>
                  </a:solidFill>
                  <a:latin typeface="微软雅黑" pitchFamily="34" charset="-122"/>
                  <a:ea typeface="微软雅黑" pitchFamily="34" charset="-122"/>
                  <a:cs typeface="文鼎CS中等线"/>
                </a:rPr>
                <a:t>部署</a:t>
              </a:r>
              <a:r>
                <a:rPr lang="zh-CN" altLang="en-US" sz="1600" kern="0" smtClean="0">
                  <a:solidFill>
                    <a:srgbClr val="0070C0"/>
                  </a:solidFill>
                  <a:latin typeface="微软雅黑" pitchFamily="34" charset="-122"/>
                  <a:ea typeface="微软雅黑" pitchFamily="34" charset="-122"/>
                  <a:cs typeface="文鼎CS中等线"/>
                </a:rPr>
                <a:t>简单，纯</a:t>
              </a:r>
              <a:r>
                <a:rPr lang="zh-CN" altLang="en-US" sz="1600" kern="0">
                  <a:solidFill>
                    <a:srgbClr val="0070C0"/>
                  </a:solidFill>
                  <a:latin typeface="微软雅黑" pitchFamily="34" charset="-122"/>
                  <a:ea typeface="微软雅黑" pitchFamily="34" charset="-122"/>
                  <a:cs typeface="文鼎CS中等线"/>
                </a:rPr>
                <a:t>绿色部署，在依赖条件具备的条件下，仅需简单拷贝即可完成部署</a:t>
              </a:r>
              <a:endParaRPr kumimoji="0" lang="en-US" altLang="zh-CN" sz="1600" b="0" i="0" u="none" strike="noStrike" kern="1200" cap="none" spc="0" normalizeH="0" baseline="0" noProof="0">
                <a:ln>
                  <a:noFill/>
                </a:ln>
                <a:solidFill>
                  <a:srgbClr val="333333"/>
                </a:solidFill>
                <a:effectLst/>
                <a:uLnTx/>
                <a:uFillTx/>
                <a:latin typeface="微软雅黑" pitchFamily="34" charset="-122"/>
                <a:ea typeface="微软雅黑" pitchFamily="34" charset="-122"/>
              </a:endParaRPr>
            </a:p>
          </p:txBody>
        </p:sp>
        <p:sp>
          <p:nvSpPr>
            <p:cNvPr id="80" name="Text Box 52"/>
            <p:cNvSpPr txBox="1">
              <a:spLocks noChangeArrowheads="1"/>
            </p:cNvSpPr>
            <p:nvPr/>
          </p:nvSpPr>
          <p:spPr bwMode="gray">
            <a:xfrm>
              <a:off x="91" y="2709"/>
              <a:ext cx="1223"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lnSpc>
                  <a:spcPct val="120000"/>
                </a:lnSpc>
              </a:pPr>
              <a:r>
                <a:rPr lang="zh-CN" altLang="en-US" sz="1600" kern="0" smtClean="0">
                  <a:solidFill>
                    <a:srgbClr val="0070C0"/>
                  </a:solidFill>
                  <a:latin typeface="微软雅黑" pitchFamily="34" charset="-122"/>
                  <a:ea typeface="微软雅黑" pitchFamily="34" charset="-122"/>
                  <a:cs typeface="文鼎CS中等线"/>
                </a:rPr>
                <a:t>程序完全使用</a:t>
              </a:r>
              <a:r>
                <a:rPr lang="en-US" altLang="zh-CN" sz="1600" kern="0" smtClean="0">
                  <a:solidFill>
                    <a:srgbClr val="0070C0"/>
                  </a:solidFill>
                  <a:latin typeface="微软雅黑" pitchFamily="34" charset="-122"/>
                  <a:ea typeface="微软雅黑" pitchFamily="34" charset="-122"/>
                  <a:cs typeface="文鼎CS中等线"/>
                </a:rPr>
                <a:t>JAVA</a:t>
              </a:r>
              <a:r>
                <a:rPr lang="zh-CN" altLang="en-US" sz="1600" kern="0">
                  <a:solidFill>
                    <a:srgbClr val="0070C0"/>
                  </a:solidFill>
                  <a:latin typeface="微软雅黑" pitchFamily="34" charset="-122"/>
                  <a:ea typeface="微软雅黑" pitchFamily="34" charset="-122"/>
                  <a:cs typeface="文鼎CS中等线"/>
                </a:rPr>
                <a:t>语言编写，天然具备跨平台部署的能力，</a:t>
              </a:r>
              <a:r>
                <a:rPr lang="zh-CN" altLang="en-US" sz="1600" kern="0" smtClean="0">
                  <a:solidFill>
                    <a:srgbClr val="0070C0"/>
                  </a:solidFill>
                  <a:latin typeface="微软雅黑" pitchFamily="34" charset="-122"/>
                  <a:ea typeface="微软雅黑" pitchFamily="34" charset="-122"/>
                  <a:cs typeface="文鼎CS中等线"/>
                </a:rPr>
                <a:t>移植十分方便</a:t>
              </a:r>
              <a:r>
                <a:rPr lang="zh-CN" altLang="en-US" sz="1600" kern="0">
                  <a:solidFill>
                    <a:srgbClr val="0070C0"/>
                  </a:solidFill>
                  <a:latin typeface="微软雅黑" pitchFamily="34" charset="-122"/>
                  <a:ea typeface="微软雅黑" pitchFamily="34" charset="-122"/>
                  <a:cs typeface="文鼎CS中等线"/>
                </a:rPr>
                <a:t>。</a:t>
              </a:r>
              <a:endParaRPr lang="en-US" altLang="zh-CN" sz="1600" kern="0">
                <a:solidFill>
                  <a:srgbClr val="0070C0"/>
                </a:solidFill>
                <a:latin typeface="微软雅黑" pitchFamily="34" charset="-122"/>
                <a:ea typeface="微软雅黑" pitchFamily="34" charset="-122"/>
                <a:cs typeface="文鼎CS中等线"/>
              </a:endParaRPr>
            </a:p>
          </p:txBody>
        </p:sp>
      </p:grpSp>
      <p:sp>
        <p:nvSpPr>
          <p:cNvPr id="105" name="矩形 104"/>
          <p:cNvSpPr/>
          <p:nvPr/>
        </p:nvSpPr>
        <p:spPr>
          <a:xfrm>
            <a:off x="107504" y="908720"/>
            <a:ext cx="8928000" cy="720080"/>
          </a:xfrm>
          <a:prstGeom prst="rect">
            <a:avLst/>
          </a:prstGeom>
          <a:solidFill>
            <a:schemeClr val="bg1">
              <a:lumMod val="95000"/>
            </a:schemeClr>
          </a:solidFill>
          <a:ln>
            <a:solidFill>
              <a:schemeClr val="bg1">
                <a:lumMod val="50000"/>
              </a:schemeClr>
            </a:solidFill>
          </a:ln>
        </p:spPr>
        <p:txBody>
          <a:bodyPr wrap="square" anchor="ctr" anchorCtr="0">
            <a:noAutofit/>
          </a:bodyPr>
          <a:lstStyle/>
          <a:p>
            <a:r>
              <a:rPr lang="en-US" altLang="zh-CN" sz="1600" b="1">
                <a:latin typeface="微软雅黑" pitchFamily="34" charset="-122"/>
                <a:ea typeface="微软雅黑" pitchFamily="34" charset="-122"/>
              </a:rPr>
              <a:t> </a:t>
            </a:r>
            <a:r>
              <a:rPr lang="en-US" altLang="zh-CN" sz="1600" b="1" smtClean="0">
                <a:latin typeface="微软雅黑" pitchFamily="34" charset="-122"/>
                <a:ea typeface="微软雅黑" pitchFamily="34" charset="-122"/>
              </a:rPr>
              <a:t>     FPF</a:t>
            </a:r>
            <a:r>
              <a:rPr lang="zh-CN" altLang="en-US" sz="1600" b="1" smtClean="0">
                <a:latin typeface="微软雅黑" pitchFamily="34" charset="-122"/>
                <a:ea typeface="微软雅黑" pitchFamily="34" charset="-122"/>
              </a:rPr>
              <a:t>框架部署力求</a:t>
            </a:r>
            <a:r>
              <a:rPr lang="zh-CN" altLang="en-US" sz="1600" b="1" smtClean="0">
                <a:solidFill>
                  <a:srgbClr val="FF0000"/>
                </a:solidFill>
                <a:latin typeface="微软雅黑" pitchFamily="34" charset="-122"/>
                <a:ea typeface="微软雅黑" pitchFamily="34" charset="-122"/>
              </a:rPr>
              <a:t>简单、方便、快捷</a:t>
            </a:r>
            <a:r>
              <a:rPr lang="zh-CN" altLang="en-US" sz="1600" b="1" smtClean="0">
                <a:latin typeface="微软雅黑" pitchFamily="34" charset="-122"/>
                <a:ea typeface="微软雅黑" pitchFamily="34" charset="-122"/>
              </a:rPr>
              <a:t>，同时也支持灵活的配置能力，满足个性化要求。</a:t>
            </a:r>
            <a:endParaRPr lang="zh-CN" altLang="en-US" sz="2000" b="1"/>
          </a:p>
        </p:txBody>
      </p:sp>
      <p:graphicFrame>
        <p:nvGraphicFramePr>
          <p:cNvPr id="2" name="对象 1"/>
          <p:cNvGraphicFramePr>
            <a:graphicFrameLocks noChangeAspect="1"/>
          </p:cNvGraphicFramePr>
          <p:nvPr>
            <p:extLst>
              <p:ext uri="{D42A27DB-BD31-4B8C-83A1-F6EECF244321}">
                <p14:modId xmlns:p14="http://schemas.microsoft.com/office/powerpoint/2010/main" val="518634617"/>
              </p:ext>
            </p:extLst>
          </p:nvPr>
        </p:nvGraphicFramePr>
        <p:xfrm>
          <a:off x="3775997" y="5929466"/>
          <a:ext cx="1268414" cy="1149500"/>
        </p:xfrm>
        <a:graphic>
          <a:graphicData uri="http://schemas.openxmlformats.org/presentationml/2006/ole">
            <mc:AlternateContent xmlns:mc="http://schemas.openxmlformats.org/markup-compatibility/2006">
              <mc:Choice xmlns:v="urn:schemas-microsoft-com:vml" Requires="v">
                <p:oleObj spid="_x0000_s114741" name="文档" showAsIcon="1" r:id="rId4" imgW="914400" imgH="828720" progId="Word.Document.12">
                  <p:embed/>
                </p:oleObj>
              </mc:Choice>
              <mc:Fallback>
                <p:oleObj name="文档" showAsIcon="1" r:id="rId4" imgW="914400" imgH="828720" progId="Word.Document.12">
                  <p:embed/>
                  <p:pic>
                    <p:nvPicPr>
                      <p:cNvPr id="0" name=""/>
                      <p:cNvPicPr/>
                      <p:nvPr/>
                    </p:nvPicPr>
                    <p:blipFill>
                      <a:blip r:embed="rId5"/>
                      <a:stretch>
                        <a:fillRect/>
                      </a:stretch>
                    </p:blipFill>
                    <p:spPr>
                      <a:xfrm>
                        <a:off x="3775997" y="5929466"/>
                        <a:ext cx="1268414" cy="1149500"/>
                      </a:xfrm>
                      <a:prstGeom prst="rect">
                        <a:avLst/>
                      </a:prstGeom>
                    </p:spPr>
                  </p:pic>
                </p:oleObj>
              </mc:Fallback>
            </mc:AlternateContent>
          </a:graphicData>
        </a:graphic>
      </p:graphicFrame>
    </p:spTree>
    <p:extLst>
      <p:ext uri="{BB962C8B-B14F-4D97-AF65-F5344CB8AC3E}">
        <p14:creationId xmlns:p14="http://schemas.microsoft.com/office/powerpoint/2010/main" val="20580463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en-US" altLang="zh-CN" sz="2400" dirty="0" smtClean="0">
                <a:solidFill>
                  <a:sysClr val="windowText" lastClr="000000"/>
                </a:solidFill>
                <a:latin typeface="微软雅黑" pitchFamily="34" charset="-122"/>
                <a:ea typeface="微软雅黑" pitchFamily="34" charset="-122"/>
                <a:cs typeface="+mn-cs"/>
              </a:rPr>
              <a:t>FPF</a:t>
            </a:r>
            <a:r>
              <a:rPr lang="zh-CN" altLang="en-US" sz="2400" dirty="0" smtClean="0">
                <a:solidFill>
                  <a:sysClr val="windowText" lastClr="000000"/>
                </a:solidFill>
                <a:latin typeface="微软雅黑" pitchFamily="34" charset="-122"/>
                <a:ea typeface="微软雅黑" pitchFamily="34" charset="-122"/>
                <a:cs typeface="+mn-cs"/>
              </a:rPr>
              <a:t>系</a:t>
            </a:r>
            <a:r>
              <a:rPr lang="zh-CN" altLang="en-US" sz="2400" dirty="0" smtClean="0">
                <a:solidFill>
                  <a:sysClr val="windowText" lastClr="000000"/>
                </a:solidFill>
                <a:latin typeface="微软雅黑" pitchFamily="34" charset="-122"/>
                <a:ea typeface="微软雅黑" pitchFamily="34" charset="-122"/>
                <a:cs typeface="+mn-cs"/>
              </a:rPr>
              <a:t>统维护</a:t>
            </a:r>
            <a:endParaRPr lang="zh-CN" altLang="en-US" sz="2400" dirty="0">
              <a:solidFill>
                <a:sysClr val="windowText" lastClr="000000"/>
              </a:solidFill>
              <a:latin typeface="微软雅黑" pitchFamily="34" charset="-122"/>
              <a:ea typeface="微软雅黑" pitchFamily="34" charset="-122"/>
              <a:cs typeface="+mn-cs"/>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852698282"/>
              </p:ext>
            </p:extLst>
          </p:nvPr>
        </p:nvGraphicFramePr>
        <p:xfrm>
          <a:off x="3707904" y="5817226"/>
          <a:ext cx="1728192" cy="1212174"/>
        </p:xfrm>
        <a:graphic>
          <a:graphicData uri="http://schemas.openxmlformats.org/presentationml/2006/ole">
            <mc:AlternateContent xmlns:mc="http://schemas.openxmlformats.org/markup-compatibility/2006">
              <mc:Choice xmlns:v="urn:schemas-microsoft-com:vml" Requires="v">
                <p:oleObj spid="_x0000_s115753" name="文档" showAsIcon="1" r:id="rId4" imgW="914400" imgH="828720" progId="Word.Document.12">
                  <p:embed/>
                </p:oleObj>
              </mc:Choice>
              <mc:Fallback>
                <p:oleObj name="文档" showAsIcon="1" r:id="rId4" imgW="914400" imgH="828720" progId="Word.Document.12">
                  <p:embed/>
                  <p:pic>
                    <p:nvPicPr>
                      <p:cNvPr id="0" name=""/>
                      <p:cNvPicPr/>
                      <p:nvPr/>
                    </p:nvPicPr>
                    <p:blipFill>
                      <a:blip r:embed="rId5"/>
                      <a:stretch>
                        <a:fillRect/>
                      </a:stretch>
                    </p:blipFill>
                    <p:spPr>
                      <a:xfrm>
                        <a:off x="3707904" y="5817226"/>
                        <a:ext cx="1728192" cy="1212174"/>
                      </a:xfrm>
                      <a:prstGeom prst="rect">
                        <a:avLst/>
                      </a:prstGeom>
                    </p:spPr>
                  </p:pic>
                </p:oleObj>
              </mc:Fallback>
            </mc:AlternateContent>
          </a:graphicData>
        </a:graphic>
      </p:graphicFrame>
      <p:sp>
        <p:nvSpPr>
          <p:cNvPr id="18" name="Oval 3"/>
          <p:cNvSpPr>
            <a:spLocks noChangeArrowheads="1"/>
          </p:cNvSpPr>
          <p:nvPr/>
        </p:nvSpPr>
        <p:spPr bwMode="gray">
          <a:xfrm>
            <a:off x="2664727" y="2073458"/>
            <a:ext cx="3956050" cy="3881437"/>
          </a:xfrm>
          <a:prstGeom prst="ellipse">
            <a:avLst/>
          </a:prstGeom>
          <a:noFill/>
          <a:ln w="12700">
            <a:solidFill>
              <a:srgbClr val="DDDDDD"/>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Arial" charset="0"/>
              <a:ea typeface="宋体" pitchFamily="2" charset="-122"/>
              <a:cs typeface="+mn-cs"/>
            </a:endParaRPr>
          </a:p>
        </p:txBody>
      </p:sp>
      <p:sp>
        <p:nvSpPr>
          <p:cNvPr id="19" name="Oval 4"/>
          <p:cNvSpPr>
            <a:spLocks noChangeArrowheads="1"/>
          </p:cNvSpPr>
          <p:nvPr/>
        </p:nvSpPr>
        <p:spPr bwMode="gray">
          <a:xfrm>
            <a:off x="2882215" y="2279833"/>
            <a:ext cx="3490912" cy="3490912"/>
          </a:xfrm>
          <a:prstGeom prst="ellipse">
            <a:avLst/>
          </a:prstGeom>
          <a:noFill/>
          <a:ln w="12700">
            <a:solidFill>
              <a:srgbClr val="DDDDDD"/>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Arial" charset="0"/>
              <a:ea typeface="宋体" pitchFamily="2" charset="-122"/>
              <a:cs typeface="+mn-cs"/>
            </a:endParaRPr>
          </a:p>
        </p:txBody>
      </p:sp>
      <p:sp>
        <p:nvSpPr>
          <p:cNvPr id="20" name="Oval 5"/>
          <p:cNvSpPr>
            <a:spLocks noChangeArrowheads="1"/>
          </p:cNvSpPr>
          <p:nvPr/>
        </p:nvSpPr>
        <p:spPr bwMode="gray">
          <a:xfrm>
            <a:off x="3098115" y="2606858"/>
            <a:ext cx="2973387" cy="2973387"/>
          </a:xfrm>
          <a:prstGeom prst="ellipse">
            <a:avLst/>
          </a:prstGeom>
          <a:noFill/>
          <a:ln w="12700">
            <a:solidFill>
              <a:srgbClr val="DDDDDD"/>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Arial" charset="0"/>
              <a:ea typeface="宋体" pitchFamily="2" charset="-122"/>
              <a:cs typeface="+mn-cs"/>
            </a:endParaRPr>
          </a:p>
        </p:txBody>
      </p:sp>
      <p:sp>
        <p:nvSpPr>
          <p:cNvPr id="21" name="AutoShape 6"/>
          <p:cNvSpPr>
            <a:spLocks noChangeArrowheads="1"/>
          </p:cNvSpPr>
          <p:nvPr/>
        </p:nvSpPr>
        <p:spPr bwMode="gray">
          <a:xfrm rot="9044363">
            <a:off x="2340877" y="3905433"/>
            <a:ext cx="1871663" cy="1855787"/>
          </a:xfrm>
          <a:prstGeom prst="chevron">
            <a:avLst>
              <a:gd name="adj" fmla="val 28655"/>
            </a:avLst>
          </a:prstGeom>
          <a:solidFill>
            <a:srgbClr val="99CC00"/>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77AE26"/>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Arial" charset="0"/>
              <a:ea typeface="宋体" pitchFamily="2" charset="-122"/>
              <a:cs typeface="+mn-cs"/>
            </a:endParaRPr>
          </a:p>
        </p:txBody>
      </p:sp>
      <p:sp>
        <p:nvSpPr>
          <p:cNvPr id="22" name="AutoShape 7"/>
          <p:cNvSpPr>
            <a:spLocks noChangeArrowheads="1"/>
          </p:cNvSpPr>
          <p:nvPr/>
        </p:nvSpPr>
        <p:spPr bwMode="gray">
          <a:xfrm rot="16200000">
            <a:off x="3618814" y="1711508"/>
            <a:ext cx="1871663" cy="1855788"/>
          </a:xfrm>
          <a:prstGeom prst="chevron">
            <a:avLst>
              <a:gd name="adj" fmla="val 28655"/>
            </a:avLst>
          </a:prstGeom>
          <a:solidFill>
            <a:srgbClr val="438ACB"/>
          </a:solidFill>
          <a:ln w="9525">
            <a:miter lim="800000"/>
            <a:headEnd/>
            <a:tailEnd/>
          </a:ln>
          <a:scene3d>
            <a:camera prst="legacyObliqueTopRight"/>
            <a:lightRig rig="legacyFlat3" dir="b"/>
          </a:scene3d>
          <a:sp3d extrusionH="163500" prstMaterial="legacyPlastic">
            <a:bevelT w="13500" h="13500" prst="angle"/>
            <a:bevelB w="13500" h="13500" prst="angle"/>
            <a:extrusionClr>
              <a:srgbClr val="438ACB"/>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Arial" charset="0"/>
              <a:ea typeface="宋体" pitchFamily="2" charset="-122"/>
              <a:cs typeface="+mn-cs"/>
            </a:endParaRPr>
          </a:p>
        </p:txBody>
      </p:sp>
      <p:sp>
        <p:nvSpPr>
          <p:cNvPr id="23" name="AutoShape 8"/>
          <p:cNvSpPr>
            <a:spLocks noChangeArrowheads="1"/>
          </p:cNvSpPr>
          <p:nvPr/>
        </p:nvSpPr>
        <p:spPr bwMode="gray">
          <a:xfrm rot="1788254">
            <a:off x="4887227" y="3918133"/>
            <a:ext cx="1871663" cy="1855787"/>
          </a:xfrm>
          <a:prstGeom prst="chevron">
            <a:avLst>
              <a:gd name="adj" fmla="val 28655"/>
            </a:avLst>
          </a:prstGeom>
          <a:solidFill>
            <a:srgbClr val="6E815B"/>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6E815B"/>
            </a:extrusionClr>
          </a:sp3d>
        </p:spPr>
        <p:txBody>
          <a:bodyPr wrap="none" anchor="ctr">
            <a:flatTx/>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3366"/>
              </a:solidFill>
              <a:effectLst/>
              <a:uLnTx/>
              <a:uFillTx/>
              <a:latin typeface="Arial" charset="0"/>
              <a:ea typeface="宋体" pitchFamily="2" charset="-122"/>
              <a:cs typeface="+mn-cs"/>
            </a:endParaRPr>
          </a:p>
        </p:txBody>
      </p:sp>
      <p:sp>
        <p:nvSpPr>
          <p:cNvPr id="24" name="Text Box 9"/>
          <p:cNvSpPr txBox="1">
            <a:spLocks noChangeArrowheads="1"/>
          </p:cNvSpPr>
          <p:nvPr/>
        </p:nvSpPr>
        <p:spPr bwMode="gray">
          <a:xfrm>
            <a:off x="3626752" y="3861048"/>
            <a:ext cx="1855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zh-CN" altLang="en-US" sz="1200" smtClean="0">
                <a:solidFill>
                  <a:srgbClr val="FF0000"/>
                </a:solidFill>
                <a:latin typeface="微软雅黑" pitchFamily="34" charset="-122"/>
                <a:ea typeface="微软雅黑" pitchFamily="34" charset="-122"/>
              </a:rPr>
              <a:t>将维护人员从繁琐的日常维护工作中解放出来</a:t>
            </a:r>
            <a:endParaRPr lang="en-US" altLang="zh-CN" sz="1200">
              <a:solidFill>
                <a:srgbClr val="FF0000"/>
              </a:solidFill>
              <a:latin typeface="微软雅黑" pitchFamily="34" charset="-122"/>
              <a:ea typeface="微软雅黑" pitchFamily="34" charset="-122"/>
            </a:endParaRPr>
          </a:p>
        </p:txBody>
      </p:sp>
      <p:sp>
        <p:nvSpPr>
          <p:cNvPr id="25" name="Rectangle 10"/>
          <p:cNvSpPr>
            <a:spLocks noChangeArrowheads="1"/>
          </p:cNvSpPr>
          <p:nvPr/>
        </p:nvSpPr>
        <p:spPr bwMode="gray">
          <a:xfrm>
            <a:off x="3529915" y="2204864"/>
            <a:ext cx="20431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zh-CN" altLang="en-US" b="1" smtClean="0">
                <a:solidFill>
                  <a:srgbClr val="FFFBFC"/>
                </a:solidFill>
                <a:latin typeface="微软雅黑" pitchFamily="34" charset="-122"/>
                <a:ea typeface="微软雅黑" pitchFamily="34" charset="-122"/>
              </a:rPr>
              <a:t>一致的</a:t>
            </a:r>
            <a:endParaRPr lang="en-US" altLang="zh-CN" b="1" smtClean="0">
              <a:solidFill>
                <a:srgbClr val="FFFBFC"/>
              </a:solidFill>
              <a:latin typeface="微软雅黑" pitchFamily="34" charset="-122"/>
              <a:ea typeface="微软雅黑" pitchFamily="34" charset="-122"/>
            </a:endParaRPr>
          </a:p>
          <a:p>
            <a:pPr eaLnBrk="0" hangingPunct="0"/>
            <a:r>
              <a:rPr lang="zh-CN" altLang="en-US" b="1" smtClean="0">
                <a:solidFill>
                  <a:srgbClr val="FFFBFC"/>
                </a:solidFill>
                <a:latin typeface="微软雅黑" pitchFamily="34" charset="-122"/>
                <a:ea typeface="微软雅黑" pitchFamily="34" charset="-122"/>
              </a:rPr>
              <a:t>系统维护手段</a:t>
            </a:r>
            <a:endParaRPr lang="en-US" altLang="zh-CN" b="1">
              <a:solidFill>
                <a:srgbClr val="FFFBFC"/>
              </a:solidFill>
              <a:latin typeface="微软雅黑" pitchFamily="34" charset="-122"/>
              <a:ea typeface="微软雅黑" pitchFamily="34" charset="-122"/>
            </a:endParaRPr>
          </a:p>
        </p:txBody>
      </p:sp>
      <p:sp>
        <p:nvSpPr>
          <p:cNvPr id="26" name="Rectangle 11"/>
          <p:cNvSpPr>
            <a:spLocks noChangeArrowheads="1"/>
          </p:cNvSpPr>
          <p:nvPr/>
        </p:nvSpPr>
        <p:spPr bwMode="gray">
          <a:xfrm>
            <a:off x="2483768" y="4638858"/>
            <a:ext cx="14118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zh-CN" altLang="en-US" b="1" smtClean="0">
                <a:solidFill>
                  <a:srgbClr val="FFFBFC"/>
                </a:solidFill>
                <a:latin typeface="微软雅黑" pitchFamily="34" charset="-122"/>
                <a:ea typeface="微软雅黑" pitchFamily="34" charset="-122"/>
              </a:rPr>
              <a:t>集中统一的管理方式</a:t>
            </a:r>
            <a:endParaRPr lang="en-US" altLang="zh-CN" b="1">
              <a:solidFill>
                <a:srgbClr val="FFFBFC"/>
              </a:solidFill>
              <a:latin typeface="微软雅黑" pitchFamily="34" charset="-122"/>
              <a:ea typeface="微软雅黑" pitchFamily="34" charset="-122"/>
            </a:endParaRPr>
          </a:p>
        </p:txBody>
      </p:sp>
      <p:sp>
        <p:nvSpPr>
          <p:cNvPr id="27" name="Rectangle 12"/>
          <p:cNvSpPr>
            <a:spLocks noChangeArrowheads="1"/>
          </p:cNvSpPr>
          <p:nvPr/>
        </p:nvSpPr>
        <p:spPr bwMode="gray">
          <a:xfrm>
            <a:off x="5075776" y="4638858"/>
            <a:ext cx="165646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0" hangingPunct="0"/>
            <a:r>
              <a:rPr lang="zh-CN" altLang="en-US" b="1" smtClean="0">
                <a:solidFill>
                  <a:srgbClr val="FFFBFC"/>
                </a:solidFill>
                <a:latin typeface="微软雅黑" pitchFamily="34" charset="-122"/>
                <a:ea typeface="微软雅黑" pitchFamily="34" charset="-122"/>
              </a:rPr>
              <a:t>快捷的</a:t>
            </a:r>
            <a:endParaRPr lang="en-US" altLang="zh-CN" b="1" smtClean="0">
              <a:solidFill>
                <a:srgbClr val="FFFBFC"/>
              </a:solidFill>
              <a:latin typeface="微软雅黑" pitchFamily="34" charset="-122"/>
              <a:ea typeface="微软雅黑" pitchFamily="34" charset="-122"/>
            </a:endParaRPr>
          </a:p>
          <a:p>
            <a:pPr eaLnBrk="0" hangingPunct="0"/>
            <a:r>
              <a:rPr lang="zh-CN" altLang="en-US" b="1" smtClean="0">
                <a:solidFill>
                  <a:srgbClr val="FFFBFC"/>
                </a:solidFill>
                <a:latin typeface="微软雅黑" pitchFamily="34" charset="-122"/>
                <a:ea typeface="微软雅黑" pitchFamily="34" charset="-122"/>
              </a:rPr>
              <a:t>问题分析手段</a:t>
            </a:r>
            <a:endParaRPr lang="en-US" altLang="zh-CN" b="1">
              <a:solidFill>
                <a:srgbClr val="FFFBFC"/>
              </a:solidFill>
              <a:latin typeface="微软雅黑" pitchFamily="34" charset="-122"/>
              <a:ea typeface="微软雅黑" pitchFamily="34" charset="-122"/>
            </a:endParaRPr>
          </a:p>
        </p:txBody>
      </p:sp>
      <p:sp>
        <p:nvSpPr>
          <p:cNvPr id="28" name="Text Box 13"/>
          <p:cNvSpPr txBox="1">
            <a:spLocks noChangeArrowheads="1"/>
          </p:cNvSpPr>
          <p:nvPr/>
        </p:nvSpPr>
        <p:spPr bwMode="black">
          <a:xfrm>
            <a:off x="5580408" y="2180451"/>
            <a:ext cx="26640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lvl="0" algn="l" eaLnBrk="1" hangingPunct="1">
              <a:lnSpc>
                <a:spcPct val="120000"/>
              </a:lnSpc>
            </a:pPr>
            <a:r>
              <a:rPr lang="zh-CN" altLang="en-US" sz="1400" smtClean="0">
                <a:solidFill>
                  <a:srgbClr val="438ACB"/>
                </a:solidFill>
                <a:latin typeface="微软雅黑" pitchFamily="34" charset="-122"/>
                <a:ea typeface="微软雅黑" pitchFamily="34" charset="-122"/>
              </a:rPr>
              <a:t>各</a:t>
            </a:r>
            <a:r>
              <a:rPr lang="zh-CN" altLang="en-US" sz="1400">
                <a:solidFill>
                  <a:srgbClr val="438ACB"/>
                </a:solidFill>
                <a:latin typeface="微软雅黑" pitchFamily="34" charset="-122"/>
                <a:ea typeface="微软雅黑" pitchFamily="34" charset="-122"/>
              </a:rPr>
              <a:t>类数据的采集分析</a:t>
            </a:r>
            <a:r>
              <a:rPr lang="zh-CN" altLang="en-US" sz="1400" smtClean="0">
                <a:solidFill>
                  <a:srgbClr val="438ACB"/>
                </a:solidFill>
                <a:latin typeface="微软雅黑" pitchFamily="34" charset="-122"/>
                <a:ea typeface="微软雅黑" pitchFamily="34" charset="-122"/>
              </a:rPr>
              <a:t>入库程序均基于</a:t>
            </a:r>
            <a:r>
              <a:rPr lang="en-US" altLang="zh-CN" sz="1400">
                <a:solidFill>
                  <a:srgbClr val="438ACB"/>
                </a:solidFill>
                <a:latin typeface="微软雅黑" pitchFamily="34" charset="-122"/>
                <a:ea typeface="微软雅黑" pitchFamily="34" charset="-122"/>
              </a:rPr>
              <a:t>FPF</a:t>
            </a:r>
            <a:r>
              <a:rPr lang="zh-CN" altLang="en-US" sz="1400" smtClean="0">
                <a:solidFill>
                  <a:srgbClr val="438ACB"/>
                </a:solidFill>
                <a:latin typeface="微软雅黑" pitchFamily="34" charset="-122"/>
                <a:ea typeface="微软雅黑" pitchFamily="34" charset="-122"/>
              </a:rPr>
              <a:t>框架开发实现，</a:t>
            </a:r>
            <a:r>
              <a:rPr lang="zh-CN" altLang="en-US" sz="1400">
                <a:solidFill>
                  <a:srgbClr val="438ACB"/>
                </a:solidFill>
                <a:latin typeface="微软雅黑" pitchFamily="34" charset="-122"/>
                <a:ea typeface="微软雅黑" pitchFamily="34" charset="-122"/>
              </a:rPr>
              <a:t>因此各应用程序的</a:t>
            </a:r>
            <a:r>
              <a:rPr lang="zh-CN" altLang="en-US" sz="1400">
                <a:solidFill>
                  <a:srgbClr val="FF0000"/>
                </a:solidFill>
                <a:latin typeface="微软雅黑" pitchFamily="34" charset="-122"/>
                <a:ea typeface="微软雅黑" pitchFamily="34" charset="-122"/>
              </a:rPr>
              <a:t>维护手段</a:t>
            </a:r>
            <a:r>
              <a:rPr lang="zh-CN" altLang="en-US" sz="1400" smtClean="0">
                <a:solidFill>
                  <a:srgbClr val="FF0000"/>
                </a:solidFill>
                <a:latin typeface="微软雅黑" pitchFamily="34" charset="-122"/>
                <a:ea typeface="微软雅黑" pitchFamily="34" charset="-122"/>
              </a:rPr>
              <a:t>是</a:t>
            </a:r>
            <a:r>
              <a:rPr lang="zh-CN" altLang="en-US" sz="1400">
                <a:solidFill>
                  <a:srgbClr val="FF0000"/>
                </a:solidFill>
                <a:latin typeface="微软雅黑" pitchFamily="34" charset="-122"/>
                <a:ea typeface="微软雅黑" pitchFamily="34" charset="-122"/>
              </a:rPr>
              <a:t>一致</a:t>
            </a:r>
            <a:r>
              <a:rPr lang="zh-CN" altLang="en-US" sz="1400" smtClean="0">
                <a:solidFill>
                  <a:srgbClr val="FF0000"/>
                </a:solidFill>
                <a:latin typeface="微软雅黑" pitchFamily="34" charset="-122"/>
                <a:ea typeface="微软雅黑" pitchFamily="34" charset="-122"/>
              </a:rPr>
              <a:t>的</a:t>
            </a:r>
            <a:r>
              <a:rPr lang="zh-CN" altLang="en-US" sz="1400" smtClean="0">
                <a:solidFill>
                  <a:srgbClr val="438ACB"/>
                </a:solidFill>
                <a:latin typeface="微软雅黑" pitchFamily="34" charset="-122"/>
                <a:ea typeface="微软雅黑" pitchFamily="34" charset="-122"/>
              </a:rPr>
              <a:t>，大大</a:t>
            </a:r>
            <a:r>
              <a:rPr lang="zh-CN" altLang="en-US" sz="1400">
                <a:solidFill>
                  <a:srgbClr val="438ACB"/>
                </a:solidFill>
                <a:latin typeface="微软雅黑" pitchFamily="34" charset="-122"/>
                <a:ea typeface="微软雅黑" pitchFamily="34" charset="-122"/>
              </a:rPr>
              <a:t>降低了维护的</a:t>
            </a:r>
            <a:r>
              <a:rPr lang="zh-CN" altLang="en-US" sz="1400" smtClean="0">
                <a:solidFill>
                  <a:srgbClr val="438ACB"/>
                </a:solidFill>
                <a:latin typeface="微软雅黑" pitchFamily="34" charset="-122"/>
                <a:ea typeface="微软雅黑" pitchFamily="34" charset="-122"/>
              </a:rPr>
              <a:t>复杂性。</a:t>
            </a:r>
            <a:endParaRPr kumimoji="0" lang="en-US" altLang="zh-CN" sz="1400" i="0" u="none" strike="noStrike" kern="1200" cap="none" spc="0" normalizeH="0" baseline="0" noProof="0" smtClean="0">
              <a:ln>
                <a:noFill/>
              </a:ln>
              <a:solidFill>
                <a:srgbClr val="438ACB"/>
              </a:solidFill>
              <a:effectLst/>
              <a:uLnTx/>
              <a:uFillTx/>
              <a:latin typeface="微软雅黑" pitchFamily="34" charset="-122"/>
              <a:ea typeface="微软雅黑" pitchFamily="34" charset="-122"/>
            </a:endParaRPr>
          </a:p>
        </p:txBody>
      </p:sp>
      <p:sp>
        <p:nvSpPr>
          <p:cNvPr id="29" name="Text Box 14"/>
          <p:cNvSpPr txBox="1">
            <a:spLocks noChangeArrowheads="1"/>
          </p:cNvSpPr>
          <p:nvPr/>
        </p:nvSpPr>
        <p:spPr bwMode="black">
          <a:xfrm>
            <a:off x="147107" y="4221088"/>
            <a:ext cx="2264653" cy="155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l" eaLnBrk="1" hangingPunct="1">
              <a:lnSpc>
                <a:spcPct val="120000"/>
              </a:lnSpc>
            </a:pPr>
            <a:r>
              <a:rPr lang="en-US" altLang="zh-CN" sz="1400" kern="0" smtClean="0">
                <a:solidFill>
                  <a:srgbClr val="0070C0"/>
                </a:solidFill>
                <a:latin typeface="微软雅黑" pitchFamily="34" charset="-122"/>
                <a:ea typeface="微软雅黑" pitchFamily="34" charset="-122"/>
                <a:cs typeface="文鼎CS中等线"/>
              </a:rPr>
              <a:t>FPF</a:t>
            </a:r>
            <a:r>
              <a:rPr lang="zh-CN" altLang="en-US" sz="1400" kern="0">
                <a:solidFill>
                  <a:srgbClr val="0070C0"/>
                </a:solidFill>
                <a:latin typeface="微软雅黑" pitchFamily="34" charset="-122"/>
                <a:ea typeface="微软雅黑" pitchFamily="34" charset="-122"/>
                <a:cs typeface="文鼎CS中等线"/>
              </a:rPr>
              <a:t>提供</a:t>
            </a:r>
            <a:r>
              <a:rPr lang="en-US" altLang="zh-CN" sz="1400" kern="0">
                <a:solidFill>
                  <a:srgbClr val="0070C0"/>
                </a:solidFill>
                <a:latin typeface="微软雅黑" pitchFamily="34" charset="-122"/>
                <a:ea typeface="微软雅黑" pitchFamily="34" charset="-122"/>
                <a:cs typeface="文鼎CS中等线"/>
              </a:rPr>
              <a:t>RMI</a:t>
            </a:r>
            <a:r>
              <a:rPr lang="zh-CN" altLang="en-US" sz="1400" kern="0">
                <a:solidFill>
                  <a:srgbClr val="0070C0"/>
                </a:solidFill>
                <a:latin typeface="微软雅黑" pitchFamily="34" charset="-122"/>
                <a:ea typeface="微软雅黑" pitchFamily="34" charset="-122"/>
                <a:cs typeface="文鼎CS中等线"/>
              </a:rPr>
              <a:t>管理接口，可被</a:t>
            </a:r>
            <a:r>
              <a:rPr lang="zh-CN" altLang="en-US" sz="1400" kern="0">
                <a:solidFill>
                  <a:srgbClr val="FF0000"/>
                </a:solidFill>
                <a:latin typeface="微软雅黑" pitchFamily="34" charset="-122"/>
                <a:ea typeface="微软雅黑" pitchFamily="34" charset="-122"/>
                <a:cs typeface="文鼎CS中等线"/>
              </a:rPr>
              <a:t>方便的集成和统一的管理</a:t>
            </a:r>
            <a:r>
              <a:rPr lang="zh-CN" altLang="en-US" sz="1400" kern="0">
                <a:solidFill>
                  <a:srgbClr val="0070C0"/>
                </a:solidFill>
                <a:latin typeface="微软雅黑" pitchFamily="34" charset="-122"/>
                <a:ea typeface="微软雅黑" pitchFamily="34" charset="-122"/>
                <a:cs typeface="文鼎CS中等线"/>
              </a:rPr>
              <a:t>，</a:t>
            </a:r>
            <a:r>
              <a:rPr lang="zh-CN" altLang="en-US" sz="1400" kern="0" smtClean="0">
                <a:solidFill>
                  <a:srgbClr val="0070C0"/>
                </a:solidFill>
                <a:latin typeface="微软雅黑" pitchFamily="34" charset="-122"/>
                <a:ea typeface="微软雅黑" pitchFamily="34" charset="-122"/>
                <a:cs typeface="文鼎CS中等线"/>
              </a:rPr>
              <a:t>可由统一的界面</a:t>
            </a:r>
            <a:r>
              <a:rPr lang="zh-CN" altLang="en-US" sz="1400" kern="0" smtClean="0">
                <a:solidFill>
                  <a:srgbClr val="FF0000"/>
                </a:solidFill>
                <a:latin typeface="微软雅黑" pitchFamily="34" charset="-122"/>
                <a:ea typeface="微软雅黑" pitchFamily="34" charset="-122"/>
                <a:cs typeface="文鼎CS中等线"/>
              </a:rPr>
              <a:t>实时查看各程序的运行</a:t>
            </a:r>
            <a:r>
              <a:rPr lang="zh-CN" altLang="en-US" sz="1400" kern="0">
                <a:solidFill>
                  <a:srgbClr val="FF0000"/>
                </a:solidFill>
                <a:latin typeface="微软雅黑" pitchFamily="34" charset="-122"/>
                <a:ea typeface="微软雅黑" pitchFamily="34" charset="-122"/>
                <a:cs typeface="文鼎CS中等线"/>
              </a:rPr>
              <a:t>状况</a:t>
            </a:r>
            <a:r>
              <a:rPr lang="zh-CN" altLang="en-US" sz="1400" kern="0">
                <a:solidFill>
                  <a:srgbClr val="0070C0"/>
                </a:solidFill>
                <a:latin typeface="微软雅黑" pitchFamily="34" charset="-122"/>
                <a:ea typeface="微软雅黑" pitchFamily="34" charset="-122"/>
                <a:cs typeface="文鼎CS中等线"/>
              </a:rPr>
              <a:t>，而不需要登录不同的服务器</a:t>
            </a:r>
            <a:r>
              <a:rPr lang="zh-CN" altLang="en-US" sz="1400" kern="0" smtClean="0">
                <a:solidFill>
                  <a:srgbClr val="0070C0"/>
                </a:solidFill>
                <a:latin typeface="微软雅黑" pitchFamily="34" charset="-122"/>
                <a:ea typeface="微软雅黑" pitchFamily="34" charset="-122"/>
                <a:cs typeface="文鼎CS中等线"/>
              </a:rPr>
              <a:t>上分别进行</a:t>
            </a:r>
            <a:r>
              <a:rPr lang="zh-CN" altLang="en-US" sz="1400" kern="0">
                <a:solidFill>
                  <a:srgbClr val="0070C0"/>
                </a:solidFill>
                <a:latin typeface="微软雅黑" pitchFamily="34" charset="-122"/>
                <a:ea typeface="微软雅黑" pitchFamily="34" charset="-122"/>
                <a:cs typeface="文鼎CS中等线"/>
              </a:rPr>
              <a:t>查看</a:t>
            </a:r>
            <a:r>
              <a:rPr lang="zh-CN" altLang="en-US" sz="1400" kern="0" smtClean="0">
                <a:solidFill>
                  <a:srgbClr val="0070C0"/>
                </a:solidFill>
                <a:latin typeface="微软雅黑" pitchFamily="34" charset="-122"/>
                <a:ea typeface="微软雅黑" pitchFamily="34" charset="-122"/>
                <a:cs typeface="文鼎CS中等线"/>
              </a:rPr>
              <a:t>。</a:t>
            </a:r>
            <a:endParaRPr lang="en-US" altLang="zh-CN" sz="1400" kern="0">
              <a:solidFill>
                <a:srgbClr val="0070C0"/>
              </a:solidFill>
              <a:latin typeface="微软雅黑" pitchFamily="34" charset="-122"/>
              <a:ea typeface="微软雅黑" pitchFamily="34" charset="-122"/>
              <a:cs typeface="文鼎CS中等线"/>
            </a:endParaRPr>
          </a:p>
        </p:txBody>
      </p:sp>
      <p:sp>
        <p:nvSpPr>
          <p:cNvPr id="30" name="Text Box 15"/>
          <p:cNvSpPr txBox="1">
            <a:spLocks noChangeArrowheads="1"/>
          </p:cNvSpPr>
          <p:nvPr/>
        </p:nvSpPr>
        <p:spPr bwMode="black">
          <a:xfrm>
            <a:off x="6804528" y="4170912"/>
            <a:ext cx="230397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lvl="0" algn="l" eaLnBrk="1" hangingPunct="1">
              <a:lnSpc>
                <a:spcPct val="120000"/>
              </a:lnSpc>
            </a:pPr>
            <a:r>
              <a:rPr lang="zh-CN" altLang="en-US" sz="1400" kern="0" smtClean="0">
                <a:solidFill>
                  <a:srgbClr val="0070C0"/>
                </a:solidFill>
                <a:latin typeface="微软雅黑" pitchFamily="34" charset="-122"/>
                <a:ea typeface="微软雅黑" pitchFamily="34" charset="-122"/>
                <a:cs typeface="文鼎CS中等线"/>
              </a:rPr>
              <a:t>系统</a:t>
            </a:r>
            <a:r>
              <a:rPr lang="zh-CN" altLang="en-US" sz="1400" kern="0">
                <a:solidFill>
                  <a:srgbClr val="0070C0"/>
                </a:solidFill>
                <a:latin typeface="微软雅黑" pitchFamily="34" charset="-122"/>
                <a:ea typeface="微软雅黑" pitchFamily="34" charset="-122"/>
                <a:cs typeface="文鼎CS中等线"/>
              </a:rPr>
              <a:t>提供了</a:t>
            </a:r>
            <a:r>
              <a:rPr lang="zh-CN" altLang="en-US" sz="1400" kern="0">
                <a:solidFill>
                  <a:srgbClr val="FF0000"/>
                </a:solidFill>
                <a:latin typeface="微软雅黑" pitchFamily="34" charset="-122"/>
                <a:ea typeface="微软雅黑" pitchFamily="34" charset="-122"/>
                <a:cs typeface="文鼎CS中等线"/>
              </a:rPr>
              <a:t>标准的日志输出</a:t>
            </a:r>
            <a:r>
              <a:rPr lang="zh-CN" altLang="en-US" sz="1400" kern="0">
                <a:solidFill>
                  <a:srgbClr val="0070C0"/>
                </a:solidFill>
                <a:latin typeface="微软雅黑" pitchFamily="34" charset="-122"/>
                <a:ea typeface="微软雅黑" pitchFamily="34" charset="-122"/>
                <a:cs typeface="文鼎CS中等线"/>
              </a:rPr>
              <a:t>，同时基于日志提供了便捷的</a:t>
            </a:r>
            <a:r>
              <a:rPr lang="zh-CN" altLang="en-US" sz="1400" kern="0">
                <a:solidFill>
                  <a:srgbClr val="FF0000"/>
                </a:solidFill>
                <a:latin typeface="微软雅黑" pitchFamily="34" charset="-122"/>
                <a:ea typeface="微软雅黑" pitchFamily="34" charset="-122"/>
                <a:cs typeface="文鼎CS中等线"/>
              </a:rPr>
              <a:t>统计分析界面和问题钻取分析能力</a:t>
            </a:r>
            <a:r>
              <a:rPr lang="zh-CN" altLang="en-US" sz="1400" kern="0">
                <a:solidFill>
                  <a:srgbClr val="0070C0"/>
                </a:solidFill>
                <a:latin typeface="微软雅黑" pitchFamily="34" charset="-122"/>
                <a:ea typeface="微软雅黑" pitchFamily="34" charset="-122"/>
                <a:cs typeface="文鼎CS中等线"/>
              </a:rPr>
              <a:t>，便于直观的发现问题和分析定位问题。</a:t>
            </a:r>
            <a:endParaRPr kumimoji="0" lang="en-US" altLang="zh-CN" sz="1400" b="1" i="0" u="none" strike="noStrike" kern="1200" cap="none" spc="0" normalizeH="0" baseline="0" noProof="0">
              <a:ln>
                <a:noFill/>
              </a:ln>
              <a:solidFill>
                <a:srgbClr val="6E815B"/>
              </a:solidFill>
              <a:effectLst/>
              <a:uLnTx/>
              <a:uFillTx/>
              <a:latin typeface="微软雅黑" pitchFamily="34" charset="-122"/>
              <a:ea typeface="微软雅黑" pitchFamily="34" charset="-122"/>
            </a:endParaRPr>
          </a:p>
        </p:txBody>
      </p:sp>
      <p:sp>
        <p:nvSpPr>
          <p:cNvPr id="31" name="矩形 30"/>
          <p:cNvSpPr/>
          <p:nvPr/>
        </p:nvSpPr>
        <p:spPr>
          <a:xfrm>
            <a:off x="107504" y="908720"/>
            <a:ext cx="8928000" cy="720080"/>
          </a:xfrm>
          <a:prstGeom prst="rect">
            <a:avLst/>
          </a:prstGeom>
          <a:solidFill>
            <a:schemeClr val="bg1">
              <a:lumMod val="95000"/>
            </a:schemeClr>
          </a:solidFill>
          <a:ln>
            <a:solidFill>
              <a:schemeClr val="bg1">
                <a:lumMod val="50000"/>
              </a:schemeClr>
            </a:solidFill>
          </a:ln>
        </p:spPr>
        <p:txBody>
          <a:bodyPr wrap="square" anchor="ctr" anchorCtr="0">
            <a:noAutofit/>
          </a:bodyPr>
          <a:lstStyle/>
          <a:p>
            <a:r>
              <a:rPr lang="en-US" altLang="zh-CN" sz="1600" b="1">
                <a:latin typeface="微软雅黑" pitchFamily="34" charset="-122"/>
                <a:ea typeface="微软雅黑" pitchFamily="34" charset="-122"/>
              </a:rPr>
              <a:t> </a:t>
            </a:r>
            <a:r>
              <a:rPr lang="en-US" altLang="zh-CN" sz="1600" b="1" smtClean="0">
                <a:latin typeface="微软雅黑" pitchFamily="34" charset="-122"/>
                <a:ea typeface="微软雅黑" pitchFamily="34" charset="-122"/>
              </a:rPr>
              <a:t>     FPF</a:t>
            </a:r>
            <a:r>
              <a:rPr lang="zh-CN" altLang="en-US" sz="1600" b="1" smtClean="0">
                <a:latin typeface="微软雅黑" pitchFamily="34" charset="-122"/>
                <a:ea typeface="微软雅黑" pitchFamily="34" charset="-122"/>
              </a:rPr>
              <a:t>框架的维护目标是</a:t>
            </a:r>
            <a:r>
              <a:rPr lang="zh-CN" altLang="en-US" sz="1600" b="1" smtClean="0">
                <a:solidFill>
                  <a:srgbClr val="FF0000"/>
                </a:solidFill>
                <a:latin typeface="微软雅黑" pitchFamily="34" charset="-122"/>
                <a:ea typeface="微软雅黑" pitchFamily="34" charset="-122"/>
              </a:rPr>
              <a:t>“零维护”</a:t>
            </a:r>
            <a:r>
              <a:rPr lang="zh-CN" altLang="en-US" sz="1600" b="1" smtClean="0">
                <a:latin typeface="微软雅黑" pitchFamily="34" charset="-122"/>
                <a:ea typeface="微软雅黑" pitchFamily="34" charset="-122"/>
              </a:rPr>
              <a:t>，即通常情况下程序完全做到</a:t>
            </a:r>
            <a:r>
              <a:rPr lang="zh-CN" altLang="en-US" sz="1600" b="1" smtClean="0">
                <a:solidFill>
                  <a:srgbClr val="FF0000"/>
                </a:solidFill>
                <a:latin typeface="微软雅黑" pitchFamily="34" charset="-122"/>
                <a:ea typeface="微软雅黑" pitchFamily="34" charset="-122"/>
              </a:rPr>
              <a:t>“无人值守”</a:t>
            </a:r>
            <a:r>
              <a:rPr lang="zh-CN" altLang="en-US" sz="1600" b="1" smtClean="0">
                <a:latin typeface="微软雅黑" pitchFamily="34" charset="-122"/>
                <a:ea typeface="微软雅黑" pitchFamily="34" charset="-122"/>
              </a:rPr>
              <a:t>，而发生异常时程序能够通过短息等告警等手段及时通知维护人员介入。</a:t>
            </a:r>
            <a:endParaRPr lang="zh-CN" altLang="en-US" sz="2000" b="1"/>
          </a:p>
        </p:txBody>
      </p:sp>
    </p:spTree>
    <p:extLst>
      <p:ext uri="{BB962C8B-B14F-4D97-AF65-F5344CB8AC3E}">
        <p14:creationId xmlns:p14="http://schemas.microsoft.com/office/powerpoint/2010/main" val="30209873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界面</a:t>
            </a:r>
            <a:r>
              <a:rPr lang="zh-CN" altLang="en-US" sz="2400">
                <a:solidFill>
                  <a:sysClr val="windowText" lastClr="000000"/>
                </a:solidFill>
                <a:latin typeface="微软雅黑" pitchFamily="34" charset="-122"/>
                <a:ea typeface="微软雅黑" pitchFamily="34" charset="-122"/>
                <a:cs typeface="+mn-cs"/>
              </a:rPr>
              <a:t>化维护</a:t>
            </a:r>
          </a:p>
        </p:txBody>
      </p:sp>
      <p:pic>
        <p:nvPicPr>
          <p:cNvPr id="4" name="图片 3" descr="TD性能文件解析监控-00-首页.jpg"/>
          <p:cNvPicPr>
            <a:picLocks noChangeAspect="1"/>
          </p:cNvPicPr>
          <p:nvPr/>
        </p:nvPicPr>
        <p:blipFill>
          <a:blip r:embed="rId3" cstate="print"/>
          <a:stretch>
            <a:fillRect/>
          </a:stretch>
        </p:blipFill>
        <p:spPr>
          <a:xfrm>
            <a:off x="0" y="980727"/>
            <a:ext cx="9144000" cy="4447653"/>
          </a:xfrm>
          <a:prstGeom prst="rect">
            <a:avLst/>
          </a:prstGeom>
        </p:spPr>
      </p:pic>
      <p:sp>
        <p:nvSpPr>
          <p:cNvPr id="2" name="TextBox 1"/>
          <p:cNvSpPr txBox="1"/>
          <p:nvPr/>
        </p:nvSpPr>
        <p:spPr bwMode="auto">
          <a:xfrm>
            <a:off x="72009" y="5557647"/>
            <a:ext cx="9036495" cy="1126462"/>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spAutoFit/>
          </a:bodyPr>
          <a:lstStyle>
            <a:defPPr>
              <a:defRPr lang="zh-CN"/>
            </a:defPPr>
            <a:lvl1pPr marL="342900" marR="0" indent="-342900" defTabSz="914400" latinLnBrk="0">
              <a:lnSpc>
                <a:spcPct val="120000"/>
              </a:lnSpc>
              <a:buClrTx/>
              <a:buSzTx/>
              <a:buFont typeface="+mj-ea"/>
              <a:buAutoNum type="circleNumDbPlain"/>
              <a:tabLst/>
              <a:defRPr sz="1400" kern="0">
                <a:solidFill>
                  <a:srgbClr val="0070C0"/>
                </a:solidFill>
                <a:latin typeface="微软雅黑" pitchFamily="34" charset="-122"/>
                <a:ea typeface="微软雅黑" pitchFamily="34" charset="-122"/>
                <a:cs typeface="文鼎CS中等线"/>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a:t>系统可基于</a:t>
            </a:r>
            <a:r>
              <a:rPr lang="en-US" altLang="zh-CN"/>
              <a:t>Dashboard</a:t>
            </a:r>
            <a:r>
              <a:rPr lang="zh-CN" altLang="en-US">
                <a:solidFill>
                  <a:srgbClr val="FF0000"/>
                </a:solidFill>
              </a:rPr>
              <a:t>灵活配置监控首页</a:t>
            </a:r>
            <a:r>
              <a:rPr lang="zh-CN" altLang="en-US"/>
              <a:t>，实现各类信息的灵活组合及复用。</a:t>
            </a:r>
            <a:endParaRPr lang="en-US" altLang="zh-CN"/>
          </a:p>
          <a:p>
            <a:r>
              <a:rPr lang="zh-CN" altLang="en-US" smtClean="0"/>
              <a:t>可根据个人角色将其关注</a:t>
            </a:r>
            <a:r>
              <a:rPr lang="zh-CN" altLang="en-US"/>
              <a:t>的</a:t>
            </a:r>
            <a:r>
              <a:rPr lang="zh-CN" altLang="en-US" smtClean="0"/>
              <a:t>内容进行</a:t>
            </a:r>
            <a:r>
              <a:rPr lang="zh-CN" altLang="en-US" smtClean="0">
                <a:solidFill>
                  <a:srgbClr val="FF0000"/>
                </a:solidFill>
              </a:rPr>
              <a:t>聚合</a:t>
            </a:r>
            <a:r>
              <a:rPr lang="zh-CN" altLang="en-US">
                <a:solidFill>
                  <a:srgbClr val="FF0000"/>
                </a:solidFill>
              </a:rPr>
              <a:t>呈现</a:t>
            </a:r>
            <a:r>
              <a:rPr lang="zh-CN" altLang="en-US"/>
              <a:t>。</a:t>
            </a:r>
            <a:r>
              <a:rPr lang="zh-CN" altLang="en-US" smtClean="0"/>
              <a:t>如维护人员可关注近</a:t>
            </a:r>
            <a:r>
              <a:rPr lang="en-US" altLang="zh-CN"/>
              <a:t>24</a:t>
            </a:r>
            <a:r>
              <a:rPr lang="zh-CN" altLang="en-US"/>
              <a:t>小时情况统计，近</a:t>
            </a:r>
            <a:r>
              <a:rPr lang="en-US" altLang="zh-CN"/>
              <a:t>2</a:t>
            </a:r>
            <a:r>
              <a:rPr lang="zh-CN" altLang="en-US"/>
              <a:t>小时延误的文件详情，近</a:t>
            </a:r>
            <a:r>
              <a:rPr lang="en-US" altLang="zh-CN"/>
              <a:t>2</a:t>
            </a:r>
            <a:r>
              <a:rPr lang="zh-CN" altLang="en-US"/>
              <a:t>小时出错的文件</a:t>
            </a:r>
            <a:r>
              <a:rPr lang="zh-CN" altLang="en-US" smtClean="0"/>
              <a:t>详情等。</a:t>
            </a:r>
            <a:endParaRPr lang="en-US" altLang="zh-CN"/>
          </a:p>
          <a:p>
            <a:r>
              <a:rPr lang="zh-CN" altLang="en-US"/>
              <a:t>各类</a:t>
            </a:r>
            <a:r>
              <a:rPr lang="zh-CN" altLang="en-US">
                <a:solidFill>
                  <a:srgbClr val="FF0000"/>
                </a:solidFill>
              </a:rPr>
              <a:t>异常信息</a:t>
            </a:r>
            <a:r>
              <a:rPr lang="zh-CN" altLang="en-US"/>
              <a:t>可以通过红色字体</a:t>
            </a:r>
            <a:r>
              <a:rPr lang="zh-CN" altLang="en-US">
                <a:solidFill>
                  <a:srgbClr val="FF0000"/>
                </a:solidFill>
              </a:rPr>
              <a:t>突出展现</a:t>
            </a:r>
            <a:r>
              <a:rPr lang="zh-CN" altLang="en-US"/>
              <a:t>，并支持</a:t>
            </a:r>
            <a:r>
              <a:rPr lang="zh-CN" altLang="en-US">
                <a:solidFill>
                  <a:srgbClr val="FF0000"/>
                </a:solidFill>
              </a:rPr>
              <a:t>一键钻取分析</a:t>
            </a:r>
            <a:r>
              <a:rPr lang="zh-CN" altLang="en-US"/>
              <a:t>异常原因。</a:t>
            </a:r>
            <a:endParaRPr lang="zh-CN" altLang="en-US" dirty="0"/>
          </a:p>
        </p:txBody>
      </p:sp>
      <p:sp>
        <p:nvSpPr>
          <p:cNvPr id="5" name="TextBox 4"/>
          <p:cNvSpPr txBox="1"/>
          <p:nvPr/>
        </p:nvSpPr>
        <p:spPr bwMode="auto">
          <a:xfrm>
            <a:off x="6804248" y="548680"/>
            <a:ext cx="2044149" cy="369332"/>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kern="0" cap="none" spc="0" normalizeH="0" baseline="0" noProof="0" smtClean="0">
                <a:ln>
                  <a:noFill/>
                </a:ln>
                <a:solidFill>
                  <a:srgbClr val="0070C0"/>
                </a:solidFill>
                <a:effectLst/>
                <a:uLnTx/>
                <a:uFillTx/>
                <a:latin typeface="微软雅黑" pitchFamily="34" charset="-122"/>
                <a:ea typeface="微软雅黑" pitchFamily="34" charset="-122"/>
                <a:cs typeface="文鼎CS中等线"/>
              </a:rPr>
              <a:t>文件解析监控首页</a:t>
            </a:r>
            <a:endPar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D:\workspace1\ftp-parser-framework\doc\100-系统截图\TD性能文件解析监控-02-单时段详情.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1173" y="976134"/>
            <a:ext cx="3343275" cy="5815360"/>
          </a:xfrm>
          <a:prstGeom prst="rect">
            <a:avLst/>
          </a:prstGeom>
          <a:noFill/>
          <a:extLst>
            <a:ext uri="{909E8E84-426E-40DD-AFC4-6F175D3DCCD1}">
              <a14:hiddenFill xmlns:a14="http://schemas.microsoft.com/office/drawing/2010/main">
                <a:solidFill>
                  <a:srgbClr val="FFFFFF"/>
                </a:solidFill>
              </a14:hiddenFill>
            </a:ext>
          </a:extLst>
        </p:spPr>
      </p:pic>
      <p:sp>
        <p:nvSpPr>
          <p:cNvPr id="9" name="圆角矩形 8"/>
          <p:cNvSpPr/>
          <p:nvPr/>
        </p:nvSpPr>
        <p:spPr bwMode="auto">
          <a:xfrm>
            <a:off x="468464" y="980728"/>
            <a:ext cx="8280000" cy="1512168"/>
          </a:xfrm>
          <a:prstGeom prst="roundRect">
            <a:avLst>
              <a:gd name="adj" fmla="val 4040"/>
            </a:avLst>
          </a:prstGeom>
          <a:solidFill>
            <a:srgbClr val="FFC000">
              <a:alpha val="3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pPr>
            <a:r>
              <a:rPr lang="en-US" altLang="zh-CN" b="1" smtClean="0">
                <a:solidFill>
                  <a:srgbClr val="002060"/>
                </a:solidFill>
                <a:latin typeface="微软雅黑" pitchFamily="34" charset="-122"/>
                <a:ea typeface="微软雅黑" pitchFamily="34" charset="-122"/>
              </a:rPr>
              <a:t>1</a:t>
            </a:r>
            <a:r>
              <a:rPr lang="zh-CN" altLang="en-US" b="1" smtClean="0">
                <a:solidFill>
                  <a:srgbClr val="002060"/>
                </a:solidFill>
                <a:latin typeface="微软雅黑" pitchFamily="34" charset="-122"/>
                <a:ea typeface="微软雅黑" pitchFamily="34" charset="-122"/>
              </a:rPr>
              <a:t>、文件解析总体情况统计</a:t>
            </a:r>
            <a:endParaRPr lang="en-US" altLang="zh-CN" b="1" smtClean="0">
              <a:solidFill>
                <a:srgbClr val="002060"/>
              </a:solidFill>
              <a:latin typeface="微软雅黑" pitchFamily="34" charset="-122"/>
              <a:ea typeface="微软雅黑" pitchFamily="34" charset="-122"/>
            </a:endParaRPr>
          </a:p>
          <a:p>
            <a:pPr eaLnBrk="1" hangingPunct="1">
              <a:lnSpc>
                <a:spcPct val="150000"/>
              </a:lnSpc>
            </a:pPr>
            <a:r>
              <a:rPr lang="zh-CN" altLang="en-US" sz="1200" smtClean="0">
                <a:solidFill>
                  <a:srgbClr val="FF0000"/>
                </a:solidFill>
                <a:latin typeface="微软雅黑" pitchFamily="34" charset="-122"/>
                <a:ea typeface="微软雅黑" pitchFamily="34" charset="-122"/>
              </a:rPr>
              <a:t>以数据处理周期为单位统计</a:t>
            </a:r>
            <a:r>
              <a:rPr lang="zh-CN" altLang="en-US" sz="1200" smtClean="0">
                <a:solidFill>
                  <a:srgbClr val="002060"/>
                </a:solidFill>
                <a:latin typeface="微软雅黑" pitchFamily="34" charset="-122"/>
                <a:ea typeface="微软雅黑" pitchFamily="34" charset="-122"/>
              </a:rPr>
              <a:t>本周期内数据处理的基本情况，一目了然。</a:t>
            </a:r>
            <a:endParaRPr lang="zh-CN" altLang="en-US" sz="1200">
              <a:solidFill>
                <a:srgbClr val="002060"/>
              </a:solidFill>
              <a:latin typeface="微软雅黑" pitchFamily="34" charset="-122"/>
              <a:ea typeface="微软雅黑" pitchFamily="34" charset="-122"/>
            </a:endParaRPr>
          </a:p>
        </p:txBody>
      </p:sp>
      <p:sp>
        <p:nvSpPr>
          <p:cNvPr id="8" name="圆角矩形 7"/>
          <p:cNvSpPr/>
          <p:nvPr/>
        </p:nvSpPr>
        <p:spPr bwMode="auto">
          <a:xfrm>
            <a:off x="468464" y="2540454"/>
            <a:ext cx="8280000" cy="1116000"/>
          </a:xfrm>
          <a:prstGeom prst="roundRect">
            <a:avLst>
              <a:gd name="adj" fmla="val 4040"/>
            </a:avLst>
          </a:prstGeom>
          <a:solidFill>
            <a:srgbClr val="33CCCC">
              <a:alpha val="3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r>
              <a:rPr lang="en-US" altLang="zh-CN" b="1" smtClean="0">
                <a:solidFill>
                  <a:srgbClr val="002060"/>
                </a:solidFill>
                <a:latin typeface="微软雅黑" pitchFamily="34" charset="-122"/>
                <a:ea typeface="微软雅黑" pitchFamily="34" charset="-122"/>
              </a:rPr>
              <a:t>2</a:t>
            </a:r>
            <a:r>
              <a:rPr lang="zh-CN" altLang="en-US" b="1" smtClean="0">
                <a:solidFill>
                  <a:srgbClr val="002060"/>
                </a:solidFill>
                <a:latin typeface="微软雅黑" pitchFamily="34" charset="-122"/>
                <a:ea typeface="微软雅黑" pitchFamily="34" charset="-122"/>
              </a:rPr>
              <a:t>、文件数统计</a:t>
            </a:r>
            <a:endParaRPr lang="en-US" altLang="zh-CN" b="1" smtClean="0">
              <a:solidFill>
                <a:srgbClr val="002060"/>
              </a:solidFill>
              <a:latin typeface="微软雅黑" pitchFamily="34" charset="-122"/>
              <a:ea typeface="微软雅黑" pitchFamily="34" charset="-122"/>
            </a:endParaRPr>
          </a:p>
          <a:p>
            <a:pPr eaLnBrk="1" hangingPunct="1">
              <a:lnSpc>
                <a:spcPct val="150000"/>
              </a:lnSpc>
              <a:defRPr/>
            </a:pPr>
            <a:r>
              <a:rPr lang="zh-CN" altLang="en-US" sz="1200" smtClean="0">
                <a:solidFill>
                  <a:srgbClr val="002060"/>
                </a:solidFill>
                <a:latin typeface="微软雅黑" pitchFamily="34" charset="-122"/>
                <a:ea typeface="微软雅黑" pitchFamily="34" charset="-122"/>
              </a:rPr>
              <a:t>快速发现在</a:t>
            </a:r>
            <a:r>
              <a:rPr lang="zh-CN" altLang="en-US" sz="1200" smtClean="0">
                <a:solidFill>
                  <a:srgbClr val="FF0000"/>
                </a:solidFill>
                <a:latin typeface="微软雅黑" pitchFamily="34" charset="-122"/>
                <a:ea typeface="微软雅黑" pitchFamily="34" charset="-122"/>
              </a:rPr>
              <a:t>文件级别</a:t>
            </a:r>
            <a:r>
              <a:rPr lang="zh-CN" altLang="en-US" sz="1200" smtClean="0">
                <a:solidFill>
                  <a:srgbClr val="002060"/>
                </a:solidFill>
                <a:latin typeface="微软雅黑" pitchFamily="34" charset="-122"/>
                <a:ea typeface="微软雅黑" pitchFamily="34" charset="-122"/>
              </a:rPr>
              <a:t>的问题，包括是否有文件缺失、延误、出错。</a:t>
            </a:r>
            <a:endParaRPr lang="zh-CN" altLang="en-US" sz="1200">
              <a:solidFill>
                <a:srgbClr val="002060"/>
              </a:solidFill>
              <a:latin typeface="微软雅黑" pitchFamily="34" charset="-122"/>
              <a:ea typeface="微软雅黑" pitchFamily="34" charset="-122"/>
            </a:endParaRPr>
          </a:p>
        </p:txBody>
      </p:sp>
      <p:sp>
        <p:nvSpPr>
          <p:cNvPr id="7" name="圆角矩形 6"/>
          <p:cNvSpPr/>
          <p:nvPr/>
        </p:nvSpPr>
        <p:spPr bwMode="auto">
          <a:xfrm>
            <a:off x="468464" y="4569770"/>
            <a:ext cx="8280000" cy="828000"/>
          </a:xfrm>
          <a:prstGeom prst="roundRect">
            <a:avLst>
              <a:gd name="adj" fmla="val 8804"/>
            </a:avLst>
          </a:prstGeom>
          <a:solidFill>
            <a:srgbClr val="92D050">
              <a:alpha val="3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r>
              <a:rPr lang="en-US" altLang="zh-CN" b="1" smtClean="0">
                <a:solidFill>
                  <a:srgbClr val="002060"/>
                </a:solidFill>
                <a:latin typeface="微软雅黑" pitchFamily="34" charset="-122"/>
                <a:ea typeface="微软雅黑" pitchFamily="34" charset="-122"/>
              </a:rPr>
              <a:t>4</a:t>
            </a:r>
            <a:r>
              <a:rPr lang="zh-CN" altLang="en-US" b="1" smtClean="0">
                <a:solidFill>
                  <a:srgbClr val="002060"/>
                </a:solidFill>
                <a:latin typeface="微软雅黑" pitchFamily="34" charset="-122"/>
                <a:ea typeface="微软雅黑" pitchFamily="34" charset="-122"/>
              </a:rPr>
              <a:t>、时延统计</a:t>
            </a:r>
            <a:r>
              <a:rPr lang="en-US" altLang="zh-CN" sz="1200" b="1" smtClean="0">
                <a:solidFill>
                  <a:srgbClr val="002060"/>
                </a:solidFill>
                <a:latin typeface="微软雅黑" pitchFamily="34" charset="-122"/>
                <a:ea typeface="微软雅黑" pitchFamily="34" charset="-122"/>
              </a:rPr>
              <a:t>【</a:t>
            </a:r>
            <a:r>
              <a:rPr lang="zh-CN" altLang="en-US" sz="1200" b="1" smtClean="0">
                <a:solidFill>
                  <a:srgbClr val="002060"/>
                </a:solidFill>
                <a:latin typeface="微软雅黑" pitchFamily="34" charset="-122"/>
                <a:ea typeface="微软雅黑" pitchFamily="34" charset="-122"/>
              </a:rPr>
              <a:t>本阶段开始时间</a:t>
            </a:r>
            <a:r>
              <a:rPr lang="en-US" altLang="zh-CN" sz="1200" b="1" smtClean="0">
                <a:solidFill>
                  <a:srgbClr val="002060"/>
                </a:solidFill>
                <a:latin typeface="微软雅黑" pitchFamily="34" charset="-122"/>
                <a:ea typeface="微软雅黑" pitchFamily="34" charset="-122"/>
              </a:rPr>
              <a:t>-</a:t>
            </a:r>
            <a:r>
              <a:rPr lang="zh-CN" altLang="en-US" sz="1200" b="1" smtClean="0">
                <a:solidFill>
                  <a:srgbClr val="002060"/>
                </a:solidFill>
                <a:latin typeface="微软雅黑" pitchFamily="34" charset="-122"/>
                <a:ea typeface="微软雅黑" pitchFamily="34" charset="-122"/>
              </a:rPr>
              <a:t>上阶段结束时间</a:t>
            </a:r>
            <a:r>
              <a:rPr lang="en-US" altLang="zh-CN" sz="1200" b="1" smtClean="0">
                <a:solidFill>
                  <a:srgbClr val="002060"/>
                </a:solidFill>
                <a:latin typeface="微软雅黑" pitchFamily="34" charset="-122"/>
                <a:ea typeface="微软雅黑" pitchFamily="34" charset="-122"/>
              </a:rPr>
              <a:t>】</a:t>
            </a:r>
            <a:endParaRPr lang="en-US" altLang="zh-CN" b="1" smtClean="0">
              <a:solidFill>
                <a:srgbClr val="002060"/>
              </a:solidFill>
              <a:latin typeface="微软雅黑" pitchFamily="34" charset="-122"/>
              <a:ea typeface="微软雅黑" pitchFamily="34" charset="-122"/>
            </a:endParaRPr>
          </a:p>
          <a:p>
            <a:pPr eaLnBrk="1" hangingPunct="1">
              <a:defRPr/>
            </a:pPr>
            <a:r>
              <a:rPr lang="zh-CN" altLang="en-US" sz="1200" smtClean="0">
                <a:solidFill>
                  <a:srgbClr val="002060"/>
                </a:solidFill>
                <a:latin typeface="微软雅黑" pitchFamily="34" charset="-122"/>
                <a:ea typeface="微软雅黑" pitchFamily="34" charset="-122"/>
              </a:rPr>
              <a:t>统计每个处理阶段的时延情况，用于</a:t>
            </a:r>
            <a:r>
              <a:rPr lang="zh-CN" altLang="en-US" sz="1200" smtClean="0">
                <a:solidFill>
                  <a:srgbClr val="FF0000"/>
                </a:solidFill>
                <a:latin typeface="微软雅黑" pitchFamily="34" charset="-122"/>
                <a:ea typeface="微软雅黑" pitchFamily="34" charset="-122"/>
              </a:rPr>
              <a:t>指导和优化</a:t>
            </a:r>
            <a:r>
              <a:rPr lang="zh-CN" altLang="en-US" sz="1200" smtClean="0">
                <a:solidFill>
                  <a:srgbClr val="002060"/>
                </a:solidFill>
                <a:latin typeface="微软雅黑" pitchFamily="34" charset="-122"/>
                <a:ea typeface="微软雅黑" pitchFamily="34" charset="-122"/>
              </a:rPr>
              <a:t>后续数据处理任务</a:t>
            </a:r>
            <a:endParaRPr lang="en-US" altLang="zh-CN" sz="1200" smtClean="0">
              <a:solidFill>
                <a:srgbClr val="002060"/>
              </a:solidFill>
              <a:latin typeface="微软雅黑" pitchFamily="34" charset="-122"/>
              <a:ea typeface="微软雅黑" pitchFamily="34" charset="-122"/>
            </a:endParaRPr>
          </a:p>
          <a:p>
            <a:pPr eaLnBrk="1" hangingPunct="1">
              <a:defRPr/>
            </a:pPr>
            <a:r>
              <a:rPr lang="zh-CN" altLang="en-US" sz="1200" smtClean="0">
                <a:solidFill>
                  <a:srgbClr val="002060"/>
                </a:solidFill>
                <a:latin typeface="微软雅黑" pitchFamily="34" charset="-122"/>
                <a:ea typeface="微软雅黑" pitchFamily="34" charset="-122"/>
              </a:rPr>
              <a:t>的运行时间设置。</a:t>
            </a:r>
            <a:endParaRPr lang="zh-CN" altLang="en-US" sz="1200">
              <a:solidFill>
                <a:srgbClr val="002060"/>
              </a:solidFill>
              <a:latin typeface="微软雅黑" pitchFamily="34" charset="-122"/>
              <a:ea typeface="微软雅黑" pitchFamily="34" charset="-122"/>
            </a:endParaRPr>
          </a:p>
        </p:txBody>
      </p:sp>
      <p:sp>
        <p:nvSpPr>
          <p:cNvPr id="10" name="圆角矩形 9"/>
          <p:cNvSpPr/>
          <p:nvPr/>
        </p:nvSpPr>
        <p:spPr bwMode="auto">
          <a:xfrm>
            <a:off x="468464" y="5442250"/>
            <a:ext cx="8280000" cy="648000"/>
          </a:xfrm>
          <a:prstGeom prst="roundRect">
            <a:avLst>
              <a:gd name="adj" fmla="val 8804"/>
            </a:avLst>
          </a:prstGeom>
          <a:solidFill>
            <a:srgbClr val="FF7C80">
              <a:alpha val="3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r>
              <a:rPr lang="en-US" altLang="zh-CN" b="1" smtClean="0">
                <a:solidFill>
                  <a:srgbClr val="002060"/>
                </a:solidFill>
                <a:latin typeface="微软雅黑" pitchFamily="34" charset="-122"/>
                <a:ea typeface="微软雅黑" pitchFamily="34" charset="-122"/>
              </a:rPr>
              <a:t>5</a:t>
            </a:r>
            <a:r>
              <a:rPr lang="zh-CN" altLang="en-US" b="1" smtClean="0">
                <a:solidFill>
                  <a:srgbClr val="002060"/>
                </a:solidFill>
                <a:latin typeface="微软雅黑" pitchFamily="34" charset="-122"/>
                <a:ea typeface="微软雅黑" pitchFamily="34" charset="-122"/>
              </a:rPr>
              <a:t>、历时统计</a:t>
            </a:r>
            <a:r>
              <a:rPr lang="en-US" altLang="zh-CN" sz="1200" b="1" smtClean="0">
                <a:solidFill>
                  <a:srgbClr val="002060"/>
                </a:solidFill>
                <a:latin typeface="微软雅黑" pitchFamily="34" charset="-122"/>
                <a:ea typeface="微软雅黑" pitchFamily="34" charset="-122"/>
              </a:rPr>
              <a:t>【</a:t>
            </a:r>
            <a:r>
              <a:rPr lang="zh-CN" altLang="en-US" sz="1200" b="1">
                <a:solidFill>
                  <a:srgbClr val="002060"/>
                </a:solidFill>
                <a:latin typeface="微软雅黑" pitchFamily="34" charset="-122"/>
                <a:ea typeface="微软雅黑" pitchFamily="34" charset="-122"/>
              </a:rPr>
              <a:t>本</a:t>
            </a:r>
            <a:r>
              <a:rPr lang="zh-CN" altLang="en-US" sz="1200" b="1" smtClean="0">
                <a:solidFill>
                  <a:srgbClr val="002060"/>
                </a:solidFill>
                <a:latin typeface="微软雅黑" pitchFamily="34" charset="-122"/>
                <a:ea typeface="微软雅黑" pitchFamily="34" charset="-122"/>
              </a:rPr>
              <a:t>阶段结束时间</a:t>
            </a:r>
            <a:r>
              <a:rPr lang="en-US" altLang="zh-CN" sz="1200" b="1" smtClean="0">
                <a:solidFill>
                  <a:srgbClr val="002060"/>
                </a:solidFill>
                <a:latin typeface="微软雅黑" pitchFamily="34" charset="-122"/>
                <a:ea typeface="微软雅黑" pitchFamily="34" charset="-122"/>
              </a:rPr>
              <a:t>-</a:t>
            </a:r>
            <a:r>
              <a:rPr lang="zh-CN" altLang="en-US" sz="1200" b="1" smtClean="0">
                <a:solidFill>
                  <a:srgbClr val="002060"/>
                </a:solidFill>
                <a:latin typeface="微软雅黑" pitchFamily="34" charset="-122"/>
                <a:ea typeface="微软雅黑" pitchFamily="34" charset="-122"/>
              </a:rPr>
              <a:t>本阶段开始时间</a:t>
            </a:r>
            <a:r>
              <a:rPr lang="en-US" altLang="zh-CN" sz="1200" b="1" smtClean="0">
                <a:solidFill>
                  <a:srgbClr val="002060"/>
                </a:solidFill>
                <a:latin typeface="微软雅黑" pitchFamily="34" charset="-122"/>
                <a:ea typeface="微软雅黑" pitchFamily="34" charset="-122"/>
              </a:rPr>
              <a:t>】</a:t>
            </a:r>
            <a:endParaRPr lang="en-US" altLang="zh-CN" b="1">
              <a:solidFill>
                <a:srgbClr val="002060"/>
              </a:solidFill>
              <a:latin typeface="微软雅黑" pitchFamily="34" charset="-122"/>
              <a:ea typeface="微软雅黑" pitchFamily="34" charset="-122"/>
            </a:endParaRPr>
          </a:p>
          <a:p>
            <a:pPr eaLnBrk="1" hangingPunct="1">
              <a:defRPr/>
            </a:pPr>
            <a:r>
              <a:rPr lang="zh-CN" altLang="en-US" sz="1200" smtClean="0">
                <a:solidFill>
                  <a:srgbClr val="002060"/>
                </a:solidFill>
                <a:latin typeface="微软雅黑" pitchFamily="34" charset="-122"/>
                <a:ea typeface="微软雅黑" pitchFamily="34" charset="-122"/>
              </a:rPr>
              <a:t>统计每个阶段的历时，找到</a:t>
            </a:r>
            <a:r>
              <a:rPr lang="zh-CN" altLang="en-US" sz="1200">
                <a:solidFill>
                  <a:srgbClr val="002060"/>
                </a:solidFill>
                <a:latin typeface="微软雅黑" pitchFamily="34" charset="-122"/>
                <a:ea typeface="微软雅黑" pitchFamily="34" charset="-122"/>
              </a:rPr>
              <a:t>历时最</a:t>
            </a:r>
            <a:r>
              <a:rPr lang="zh-CN" altLang="en-US" sz="1200" smtClean="0">
                <a:solidFill>
                  <a:srgbClr val="002060"/>
                </a:solidFill>
                <a:latin typeface="微软雅黑" pitchFamily="34" charset="-122"/>
                <a:ea typeface="微软雅黑" pitchFamily="34" charset="-122"/>
              </a:rPr>
              <a:t>长的</a:t>
            </a:r>
            <a:r>
              <a:rPr lang="zh-CN" altLang="en-US" sz="1200" smtClean="0">
                <a:solidFill>
                  <a:srgbClr val="FF0000"/>
                </a:solidFill>
                <a:latin typeface="微软雅黑" pitchFamily="34" charset="-122"/>
                <a:ea typeface="微软雅黑" pitchFamily="34" charset="-122"/>
              </a:rPr>
              <a:t>短板，</a:t>
            </a:r>
            <a:r>
              <a:rPr lang="zh-CN" altLang="en-US" sz="1200" smtClean="0">
                <a:solidFill>
                  <a:srgbClr val="002060"/>
                </a:solidFill>
                <a:latin typeface="微软雅黑" pitchFamily="34" charset="-122"/>
                <a:ea typeface="微软雅黑" pitchFamily="34" charset="-122"/>
              </a:rPr>
              <a:t>有针对性的进行优化</a:t>
            </a:r>
            <a:r>
              <a:rPr lang="zh-CN" altLang="en-US" sz="1200" b="1" smtClean="0">
                <a:solidFill>
                  <a:srgbClr val="002060"/>
                </a:solidFill>
                <a:latin typeface="微软雅黑" pitchFamily="34" charset="-122"/>
                <a:ea typeface="微软雅黑" pitchFamily="34" charset="-122"/>
              </a:rPr>
              <a:t>。</a:t>
            </a:r>
            <a:endParaRPr lang="en-US" altLang="zh-CN" sz="1200" b="1" smtClean="0">
              <a:solidFill>
                <a:srgbClr val="002060"/>
              </a:solidFill>
              <a:latin typeface="微软雅黑" pitchFamily="34" charset="-122"/>
              <a:ea typeface="微软雅黑" pitchFamily="34" charset="-122"/>
            </a:endParaRPr>
          </a:p>
        </p:txBody>
      </p:sp>
      <p:sp>
        <p:nvSpPr>
          <p:cNvPr id="11" name="圆角矩形 10"/>
          <p:cNvSpPr/>
          <p:nvPr/>
        </p:nvSpPr>
        <p:spPr bwMode="auto">
          <a:xfrm>
            <a:off x="467584" y="6142516"/>
            <a:ext cx="8280000" cy="648000"/>
          </a:xfrm>
          <a:prstGeom prst="roundRect">
            <a:avLst>
              <a:gd name="adj" fmla="val 8804"/>
            </a:avLst>
          </a:prstGeom>
          <a:solidFill>
            <a:srgbClr val="7030A0">
              <a:alpha val="3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r>
              <a:rPr lang="en-US" altLang="zh-CN" b="1" smtClean="0">
                <a:solidFill>
                  <a:srgbClr val="002060"/>
                </a:solidFill>
                <a:latin typeface="微软雅黑" pitchFamily="34" charset="-122"/>
                <a:ea typeface="微软雅黑" pitchFamily="34" charset="-122"/>
              </a:rPr>
              <a:t>6</a:t>
            </a:r>
            <a:r>
              <a:rPr lang="zh-CN" altLang="en-US" b="1" smtClean="0">
                <a:solidFill>
                  <a:srgbClr val="002060"/>
                </a:solidFill>
                <a:latin typeface="微软雅黑" pitchFamily="34" charset="-122"/>
                <a:ea typeface="微软雅黑" pitchFamily="34" charset="-122"/>
              </a:rPr>
              <a:t>、耗时统计</a:t>
            </a:r>
            <a:r>
              <a:rPr lang="en-US" altLang="zh-CN" sz="1200" b="1" smtClean="0">
                <a:solidFill>
                  <a:srgbClr val="002060"/>
                </a:solidFill>
                <a:latin typeface="微软雅黑" pitchFamily="34" charset="-122"/>
                <a:ea typeface="微软雅黑" pitchFamily="34" charset="-122"/>
              </a:rPr>
              <a:t>【</a:t>
            </a:r>
            <a:r>
              <a:rPr lang="zh-CN" altLang="en-US" sz="1200" b="1" smtClean="0">
                <a:solidFill>
                  <a:srgbClr val="002060"/>
                </a:solidFill>
                <a:latin typeface="微软雅黑" pitchFamily="34" charset="-122"/>
                <a:ea typeface="微软雅黑" pitchFamily="34" charset="-122"/>
              </a:rPr>
              <a:t>文件解析耗费的</a:t>
            </a:r>
            <a:r>
              <a:rPr lang="en-US" altLang="zh-CN" sz="1200" b="1" smtClean="0">
                <a:solidFill>
                  <a:srgbClr val="002060"/>
                </a:solidFill>
                <a:latin typeface="微软雅黑" pitchFamily="34" charset="-122"/>
                <a:ea typeface="微软雅黑" pitchFamily="34" charset="-122"/>
              </a:rPr>
              <a:t>CPU</a:t>
            </a:r>
            <a:r>
              <a:rPr lang="zh-CN" altLang="en-US" sz="1200" b="1" smtClean="0">
                <a:solidFill>
                  <a:srgbClr val="002060"/>
                </a:solidFill>
                <a:latin typeface="微软雅黑" pitchFamily="34" charset="-122"/>
                <a:ea typeface="微软雅黑" pitchFamily="34" charset="-122"/>
              </a:rPr>
              <a:t>时间累计</a:t>
            </a:r>
            <a:r>
              <a:rPr lang="en-US" altLang="zh-CN" sz="1200" b="1" smtClean="0">
                <a:solidFill>
                  <a:srgbClr val="002060"/>
                </a:solidFill>
                <a:latin typeface="微软雅黑" pitchFamily="34" charset="-122"/>
                <a:ea typeface="微软雅黑" pitchFamily="34" charset="-122"/>
              </a:rPr>
              <a:t>】</a:t>
            </a:r>
            <a:endParaRPr lang="en-US" altLang="zh-CN" b="1" smtClean="0">
              <a:solidFill>
                <a:srgbClr val="002060"/>
              </a:solidFill>
              <a:latin typeface="微软雅黑" pitchFamily="34" charset="-122"/>
              <a:ea typeface="微软雅黑" pitchFamily="34" charset="-122"/>
            </a:endParaRPr>
          </a:p>
          <a:p>
            <a:pPr eaLnBrk="1" hangingPunct="1">
              <a:lnSpc>
                <a:spcPct val="150000"/>
              </a:lnSpc>
              <a:defRPr/>
            </a:pPr>
            <a:r>
              <a:rPr lang="zh-CN" altLang="en-US" sz="1200" smtClean="0">
                <a:solidFill>
                  <a:srgbClr val="002060"/>
                </a:solidFill>
                <a:latin typeface="微软雅黑" pitchFamily="34" charset="-122"/>
                <a:ea typeface="微软雅黑" pitchFamily="34" charset="-122"/>
              </a:rPr>
              <a:t>统计程序解析的</a:t>
            </a:r>
            <a:r>
              <a:rPr lang="en-US" altLang="zh-CN" sz="1200" smtClean="0">
                <a:solidFill>
                  <a:srgbClr val="002060"/>
                </a:solidFill>
                <a:latin typeface="微软雅黑" pitchFamily="34" charset="-122"/>
                <a:ea typeface="微软雅黑" pitchFamily="34" charset="-122"/>
              </a:rPr>
              <a:t>CPU</a:t>
            </a:r>
            <a:r>
              <a:rPr lang="zh-CN" altLang="en-US" sz="1200" smtClean="0">
                <a:solidFill>
                  <a:srgbClr val="002060"/>
                </a:solidFill>
                <a:latin typeface="微软雅黑" pitchFamily="34" charset="-122"/>
                <a:ea typeface="微软雅黑" pitchFamily="34" charset="-122"/>
              </a:rPr>
              <a:t>耗时，</a:t>
            </a:r>
            <a:r>
              <a:rPr lang="zh-CN" altLang="en-US" sz="1200" smtClean="0">
                <a:solidFill>
                  <a:srgbClr val="FF0000"/>
                </a:solidFill>
                <a:latin typeface="微软雅黑" pitchFamily="34" charset="-122"/>
                <a:ea typeface="微软雅黑" pitchFamily="34" charset="-122"/>
              </a:rPr>
              <a:t>评估</a:t>
            </a:r>
            <a:r>
              <a:rPr lang="zh-CN" altLang="en-US" sz="1200" smtClean="0">
                <a:solidFill>
                  <a:srgbClr val="002060"/>
                </a:solidFill>
                <a:latin typeface="微软雅黑" pitchFamily="34" charset="-122"/>
                <a:ea typeface="微软雅黑" pitchFamily="34" charset="-122"/>
              </a:rPr>
              <a:t>解析效率</a:t>
            </a:r>
            <a:r>
              <a:rPr lang="zh-CN" altLang="en-US" sz="1200" b="1" smtClean="0">
                <a:solidFill>
                  <a:srgbClr val="002060"/>
                </a:solidFill>
                <a:latin typeface="微软雅黑" pitchFamily="34" charset="-122"/>
                <a:ea typeface="微软雅黑" pitchFamily="34" charset="-122"/>
              </a:rPr>
              <a:t>。</a:t>
            </a:r>
            <a:endParaRPr lang="zh-CN" altLang="en-US" b="1">
              <a:solidFill>
                <a:srgbClr val="002060"/>
              </a:solidFill>
              <a:latin typeface="微软雅黑" pitchFamily="34" charset="-122"/>
              <a:ea typeface="微软雅黑" pitchFamily="34" charset="-122"/>
            </a:endParaRPr>
          </a:p>
        </p:txBody>
      </p:sp>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界面</a:t>
            </a:r>
            <a:r>
              <a:rPr lang="zh-CN" altLang="en-US" sz="2400">
                <a:solidFill>
                  <a:sysClr val="windowText" lastClr="000000"/>
                </a:solidFill>
                <a:latin typeface="微软雅黑" pitchFamily="34" charset="-122"/>
                <a:ea typeface="微软雅黑" pitchFamily="34" charset="-122"/>
                <a:cs typeface="+mn-cs"/>
              </a:rPr>
              <a:t>化维护</a:t>
            </a:r>
          </a:p>
        </p:txBody>
      </p:sp>
      <p:sp>
        <p:nvSpPr>
          <p:cNvPr id="12" name="圆角矩形 11"/>
          <p:cNvSpPr/>
          <p:nvPr/>
        </p:nvSpPr>
        <p:spPr bwMode="auto">
          <a:xfrm>
            <a:off x="467584" y="3705674"/>
            <a:ext cx="8280000" cy="828000"/>
          </a:xfrm>
          <a:prstGeom prst="roundRect">
            <a:avLst>
              <a:gd name="adj" fmla="val 4040"/>
            </a:avLst>
          </a:prstGeom>
          <a:solidFill>
            <a:srgbClr val="0070C0">
              <a:alpha val="30000"/>
            </a:srgb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r>
              <a:rPr lang="en-US" altLang="zh-CN" b="1" smtClean="0">
                <a:solidFill>
                  <a:srgbClr val="002060"/>
                </a:solidFill>
                <a:latin typeface="微软雅黑" pitchFamily="34" charset="-122"/>
                <a:ea typeface="微软雅黑" pitchFamily="34" charset="-122"/>
              </a:rPr>
              <a:t>3</a:t>
            </a:r>
            <a:r>
              <a:rPr lang="zh-CN" altLang="en-US" b="1" smtClean="0">
                <a:solidFill>
                  <a:srgbClr val="002060"/>
                </a:solidFill>
                <a:latin typeface="微软雅黑" pitchFamily="34" charset="-122"/>
                <a:ea typeface="微软雅黑" pitchFamily="34" charset="-122"/>
              </a:rPr>
              <a:t>、延误统计</a:t>
            </a:r>
            <a:r>
              <a:rPr lang="en-US" altLang="zh-CN" sz="1200" b="1" smtClean="0">
                <a:solidFill>
                  <a:srgbClr val="002060"/>
                </a:solidFill>
                <a:latin typeface="微软雅黑" pitchFamily="34" charset="-122"/>
                <a:ea typeface="微软雅黑" pitchFamily="34" charset="-122"/>
              </a:rPr>
              <a:t>【</a:t>
            </a:r>
            <a:r>
              <a:rPr lang="zh-CN" altLang="en-US" sz="1200" b="1" smtClean="0">
                <a:solidFill>
                  <a:srgbClr val="002060"/>
                </a:solidFill>
                <a:latin typeface="微软雅黑" pitchFamily="34" charset="-122"/>
                <a:ea typeface="微软雅黑" pitchFamily="34" charset="-122"/>
              </a:rPr>
              <a:t>实际结束时间晚于理论结束时间</a:t>
            </a:r>
            <a:r>
              <a:rPr lang="en-US" altLang="zh-CN" sz="1200" b="1" smtClean="0">
                <a:solidFill>
                  <a:srgbClr val="002060"/>
                </a:solidFill>
                <a:latin typeface="微软雅黑" pitchFamily="34" charset="-122"/>
                <a:ea typeface="微软雅黑" pitchFamily="34" charset="-122"/>
              </a:rPr>
              <a:t>】</a:t>
            </a:r>
            <a:endParaRPr lang="en-US" altLang="zh-CN" b="1">
              <a:solidFill>
                <a:srgbClr val="002060"/>
              </a:solidFill>
              <a:latin typeface="微软雅黑" pitchFamily="34" charset="-122"/>
              <a:ea typeface="微软雅黑" pitchFamily="34" charset="-122"/>
            </a:endParaRPr>
          </a:p>
          <a:p>
            <a:pPr eaLnBrk="1" hangingPunct="1">
              <a:lnSpc>
                <a:spcPct val="150000"/>
              </a:lnSpc>
              <a:defRPr/>
            </a:pPr>
            <a:r>
              <a:rPr lang="zh-CN" altLang="en-US" sz="1200" smtClean="0">
                <a:solidFill>
                  <a:srgbClr val="002060"/>
                </a:solidFill>
                <a:latin typeface="微软雅黑" pitchFamily="34" charset="-122"/>
                <a:ea typeface="微软雅黑" pitchFamily="34" charset="-122"/>
              </a:rPr>
              <a:t>统计每个处理阶段的延误情况，</a:t>
            </a:r>
            <a:r>
              <a:rPr lang="zh-CN" altLang="en-US" sz="1200" smtClean="0">
                <a:solidFill>
                  <a:srgbClr val="FF0000"/>
                </a:solidFill>
                <a:latin typeface="微软雅黑" pitchFamily="34" charset="-122"/>
                <a:ea typeface="微软雅黑" pitchFamily="34" charset="-122"/>
              </a:rPr>
              <a:t>快速定位</a:t>
            </a:r>
            <a:r>
              <a:rPr lang="zh-CN" altLang="en-US" sz="1200" smtClean="0">
                <a:solidFill>
                  <a:srgbClr val="002060"/>
                </a:solidFill>
                <a:latin typeface="微软雅黑" pitchFamily="34" charset="-122"/>
                <a:ea typeface="微软雅黑" pitchFamily="34" charset="-122"/>
              </a:rPr>
              <a:t>产生延误的原因。</a:t>
            </a:r>
            <a:endParaRPr lang="zh-CN" altLang="en-US">
              <a:solidFill>
                <a:srgbClr val="002060"/>
              </a:solidFill>
              <a:latin typeface="微软雅黑" pitchFamily="34" charset="-122"/>
              <a:ea typeface="微软雅黑" pitchFamily="34" charset="-122"/>
            </a:endParaRPr>
          </a:p>
        </p:txBody>
      </p:sp>
      <p:sp>
        <p:nvSpPr>
          <p:cNvPr id="13" name="TextBox 12"/>
          <p:cNvSpPr txBox="1"/>
          <p:nvPr/>
        </p:nvSpPr>
        <p:spPr bwMode="auto">
          <a:xfrm>
            <a:off x="6817072" y="548680"/>
            <a:ext cx="2031325" cy="369332"/>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kern="0" cap="none" spc="0" normalizeH="0" baseline="0" noProof="0" smtClean="0">
                <a:ln>
                  <a:noFill/>
                </a:ln>
                <a:solidFill>
                  <a:srgbClr val="0070C0"/>
                </a:solidFill>
                <a:effectLst/>
                <a:uLnTx/>
                <a:uFillTx/>
                <a:latin typeface="微软雅黑" pitchFamily="34" charset="-122"/>
                <a:ea typeface="微软雅黑" pitchFamily="34" charset="-122"/>
                <a:cs typeface="文鼎CS中等线"/>
              </a:rPr>
              <a:t>文件解析统计分析</a:t>
            </a:r>
            <a:endPar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spTree>
    <p:extLst>
      <p:ext uri="{BB962C8B-B14F-4D97-AF65-F5344CB8AC3E}">
        <p14:creationId xmlns:p14="http://schemas.microsoft.com/office/powerpoint/2010/main" val="8204825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650" y="444352"/>
            <a:ext cx="2232174" cy="463846"/>
          </a:xfrm>
          <a:ln algn="ctr"/>
        </p:spPr>
        <p:txBody>
          <a:bodyPr wrap="square" lIns="90000" tIns="46800" rIns="90000" bIns="46800">
            <a:spAutoFit/>
          </a:bodyPr>
          <a:lstStyle/>
          <a:p>
            <a:pPr eaLnBrk="1" fontAlgn="auto" hangingPunct="1">
              <a:spcBef>
                <a:spcPts val="0"/>
              </a:spcBef>
              <a:spcAft>
                <a:spcPts val="0"/>
              </a:spcAft>
              <a:defRPr/>
            </a:pPr>
            <a:r>
              <a:rPr lang="en-US" altLang="zh-CN" sz="2400" dirty="0" smtClean="0">
                <a:solidFill>
                  <a:sysClr val="windowText" lastClr="000000"/>
                </a:solidFill>
                <a:latin typeface="微软雅黑" pitchFamily="34" charset="-122"/>
                <a:ea typeface="微软雅黑" pitchFamily="34" charset="-122"/>
                <a:cs typeface="+mn-cs"/>
              </a:rPr>
              <a:t>FPF</a:t>
            </a:r>
            <a:r>
              <a:rPr lang="zh-CN" altLang="en-US" sz="2400" dirty="0" smtClean="0">
                <a:solidFill>
                  <a:sysClr val="windowText" lastClr="000000"/>
                </a:solidFill>
                <a:latin typeface="微软雅黑" pitchFamily="34" charset="-122"/>
                <a:ea typeface="微软雅黑" pitchFamily="34" charset="-122"/>
                <a:cs typeface="+mn-cs"/>
              </a:rPr>
              <a:t>是什么</a:t>
            </a:r>
            <a:endParaRPr lang="zh-CN" altLang="en-US" sz="2400" dirty="0">
              <a:solidFill>
                <a:sysClr val="windowText" lastClr="000000"/>
              </a:solidFill>
              <a:latin typeface="微软雅黑" pitchFamily="34" charset="-122"/>
              <a:ea typeface="微软雅黑" pitchFamily="34" charset="-122"/>
              <a:cs typeface="+mn-cs"/>
            </a:endParaRPr>
          </a:p>
        </p:txBody>
      </p:sp>
      <p:sp>
        <p:nvSpPr>
          <p:cNvPr id="4" name="矩形 3"/>
          <p:cNvSpPr/>
          <p:nvPr/>
        </p:nvSpPr>
        <p:spPr>
          <a:xfrm>
            <a:off x="107504" y="983253"/>
            <a:ext cx="8856984" cy="5758115"/>
          </a:xfrm>
          <a:prstGeom prst="rect">
            <a:avLst/>
          </a:prstGeom>
        </p:spPr>
        <p:txBody>
          <a:bodyPr wrap="square">
            <a:spAutoFit/>
          </a:bodyPr>
          <a:lstStyle/>
          <a:p>
            <a:pPr>
              <a:lnSpc>
                <a:spcPct val="120000"/>
              </a:lnSpc>
            </a:pPr>
            <a:r>
              <a:rPr lang="en-US" altLang="zh-CN" sz="1400" b="1" dirty="0" smtClean="0">
                <a:latin typeface="微软雅黑" panose="020B0503020204020204" pitchFamily="34" charset="-122"/>
                <a:ea typeface="微软雅黑" panose="020B0503020204020204" pitchFamily="34" charset="-122"/>
              </a:rPr>
              <a:t>FPF</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20000"/>
              </a:lnSpc>
            </a:pPr>
            <a:r>
              <a:rPr lang="en-US" altLang="zh-CN" sz="1400" dirty="0" err="1" smtClean="0">
                <a:latin typeface="微软雅黑" panose="020B0503020204020204" pitchFamily="34" charset="-122"/>
                <a:ea typeface="微软雅黑" panose="020B0503020204020204" pitchFamily="34" charset="-122"/>
              </a:rPr>
              <a:t>fpt</a:t>
            </a:r>
            <a:r>
              <a:rPr lang="en-US" altLang="zh-CN" sz="1400" dirty="0" smtClean="0">
                <a:latin typeface="微软雅黑" panose="020B0503020204020204" pitchFamily="34" charset="-122"/>
                <a:ea typeface="微软雅黑" panose="020B0503020204020204" pitchFamily="34" charset="-122"/>
              </a:rPr>
              <a:t>-parser-framework</a:t>
            </a:r>
            <a:r>
              <a:rPr lang="zh-CN" altLang="en-US" sz="1400" dirty="0" smtClean="0">
                <a:latin typeface="微软雅黑" panose="020B0503020204020204" pitchFamily="34" charset="-122"/>
                <a:ea typeface="微软雅黑" panose="020B0503020204020204" pitchFamily="34" charset="-122"/>
              </a:rPr>
              <a:t>的缩写，它是</a:t>
            </a:r>
            <a:r>
              <a:rPr lang="zh-CN" altLang="en-US" sz="1400" dirty="0">
                <a:latin typeface="微软雅黑" panose="020B0503020204020204" pitchFamily="34" charset="-122"/>
                <a:ea typeface="微软雅黑" panose="020B0503020204020204" pitchFamily="34" charset="-122"/>
              </a:rPr>
              <a:t>一个轻量级多线</a:t>
            </a:r>
            <a:r>
              <a:rPr lang="zh-CN" altLang="en-US" sz="1400" dirty="0" smtClean="0">
                <a:latin typeface="微软雅黑" panose="020B0503020204020204" pitchFamily="34" charset="-122"/>
                <a:ea typeface="微软雅黑" panose="020B0503020204020204" pitchFamily="34" charset="-122"/>
              </a:rPr>
              <a:t>程采集解析调</a:t>
            </a:r>
            <a:r>
              <a:rPr lang="zh-CN" altLang="en-US" sz="1400" dirty="0">
                <a:latin typeface="微软雅黑" panose="020B0503020204020204" pitchFamily="34" charset="-122"/>
                <a:ea typeface="微软雅黑" panose="020B0503020204020204" pitchFamily="34" charset="-122"/>
              </a:rPr>
              <a:t>度框架，用于实现数据采集中常见的</a:t>
            </a:r>
            <a:r>
              <a:rPr lang="en-US" altLang="zh-CN" sz="1400" dirty="0">
                <a:latin typeface="微软雅黑" panose="020B0503020204020204" pitchFamily="34" charset="-122"/>
                <a:ea typeface="微软雅黑" panose="020B0503020204020204" pitchFamily="34" charset="-122"/>
              </a:rPr>
              <a:t>ftp</a:t>
            </a:r>
            <a:r>
              <a:rPr lang="zh-CN" altLang="en-US" sz="1400" dirty="0">
                <a:latin typeface="微软雅黑" panose="020B0503020204020204" pitchFamily="34" charset="-122"/>
                <a:ea typeface="微软雅黑" panose="020B0503020204020204" pitchFamily="34" charset="-122"/>
              </a:rPr>
              <a:t>文件采</a:t>
            </a:r>
            <a:r>
              <a:rPr lang="zh-CN" altLang="en-US" sz="1400" dirty="0" smtClean="0">
                <a:latin typeface="微软雅黑" panose="020B0503020204020204" pitchFamily="34" charset="-122"/>
                <a:ea typeface="微软雅黑" panose="020B0503020204020204" pitchFamily="34" charset="-122"/>
              </a:rPr>
              <a:t>集、解</a:t>
            </a:r>
            <a:r>
              <a:rPr lang="zh-CN" altLang="en-US" sz="1400" dirty="0">
                <a:latin typeface="微软雅黑" panose="020B0503020204020204" pitchFamily="34" charset="-122"/>
                <a:ea typeface="微软雅黑" panose="020B0503020204020204" pitchFamily="34" charset="-122"/>
              </a:rPr>
              <a:t>析、入库的整体调度和控制</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20000"/>
              </a:lnSpc>
            </a:pPr>
            <a:endParaRPr lang="en-US" altLang="zh-CN" sz="1400" dirty="0">
              <a:latin typeface="微软雅黑" panose="020B0503020204020204" pitchFamily="34" charset="-122"/>
              <a:ea typeface="微软雅黑" panose="020B0503020204020204" pitchFamily="34" charset="-122"/>
            </a:endParaRPr>
          </a:p>
          <a:p>
            <a:pPr marL="285750" lvl="0" indent="-285750">
              <a:lnSpc>
                <a:spcPct val="120000"/>
              </a:lnSpc>
              <a:buFont typeface="Wingdings" panose="05000000000000000000" pitchFamily="2" charset="2"/>
              <a:buChar char="Ø"/>
            </a:pPr>
            <a:r>
              <a:rPr lang="en-US" altLang="zh-CN" sz="1400" b="1" dirty="0">
                <a:latin typeface="微软雅黑" panose="020B0503020204020204" pitchFamily="34" charset="-122"/>
                <a:ea typeface="微软雅黑" panose="020B0503020204020204" pitchFamily="34" charset="-122"/>
              </a:rPr>
              <a:t>FTP</a:t>
            </a:r>
            <a:r>
              <a:rPr lang="zh-CN" altLang="zh-CN" sz="1400" b="1" dirty="0">
                <a:latin typeface="微软雅黑" panose="020B0503020204020204" pitchFamily="34" charset="-122"/>
                <a:ea typeface="微软雅黑" panose="020B0503020204020204" pitchFamily="34" charset="-122"/>
              </a:rPr>
              <a:t>轮</a:t>
            </a:r>
            <a:r>
              <a:rPr lang="zh-CN" altLang="zh-CN" sz="1400" b="1" dirty="0" smtClean="0">
                <a:latin typeface="微软雅黑" panose="020B0503020204020204" pitchFamily="34" charset="-122"/>
                <a:ea typeface="微软雅黑" panose="020B0503020204020204" pitchFamily="34" charset="-122"/>
              </a:rPr>
              <a:t>询</a:t>
            </a:r>
            <a:r>
              <a:rPr lang="zh-CN" altLang="en-US" sz="1400" b="1" dirty="0">
                <a:latin typeface="微软雅黑" panose="020B0503020204020204" pitchFamily="34" charset="-122"/>
                <a:ea typeface="微软雅黑" panose="020B0503020204020204" pitchFamily="34" charset="-122"/>
              </a:rPr>
              <a:t>下载</a:t>
            </a:r>
            <a:r>
              <a:rPr lang="zh-CN" altLang="zh-CN" sz="1400" b="1" dirty="0" smtClean="0">
                <a:latin typeface="微软雅黑" panose="020B0503020204020204" pitchFamily="34" charset="-122"/>
                <a:ea typeface="微软雅黑" panose="020B0503020204020204" pitchFamily="34" charset="-122"/>
              </a:rPr>
              <a:t>：</a:t>
            </a:r>
            <a:endParaRPr lang="zh-CN" altLang="zh-CN" sz="1400" dirty="0">
              <a:latin typeface="微软雅黑" panose="020B0503020204020204" pitchFamily="34" charset="-122"/>
              <a:ea typeface="微软雅黑" panose="020B0503020204020204" pitchFamily="34" charset="-122"/>
            </a:endParaRPr>
          </a:p>
          <a:p>
            <a:pPr>
              <a:lnSpc>
                <a:spcPct val="120000"/>
              </a:lnSpc>
            </a:pPr>
            <a:r>
              <a:rPr lang="zh-CN" altLang="zh-CN" sz="1400" dirty="0">
                <a:latin typeface="微软雅黑" panose="020B0503020204020204" pitchFamily="34" charset="-122"/>
                <a:ea typeface="微软雅黑" panose="020B0503020204020204" pitchFamily="34" charset="-122"/>
              </a:rPr>
              <a:t>轻量级多线程文件下载框架，该框架可为每一个</a:t>
            </a:r>
            <a:r>
              <a:rPr lang="en-US" altLang="zh-CN" sz="1400" dirty="0">
                <a:latin typeface="微软雅黑" panose="020B0503020204020204" pitchFamily="34" charset="-122"/>
                <a:ea typeface="微软雅黑" panose="020B0503020204020204" pitchFamily="34" charset="-122"/>
              </a:rPr>
              <a:t>FTP</a:t>
            </a:r>
            <a:r>
              <a:rPr lang="zh-CN" altLang="zh-CN" sz="1400" dirty="0">
                <a:latin typeface="微软雅黑" panose="020B0503020204020204" pitchFamily="34" charset="-122"/>
                <a:ea typeface="微软雅黑" panose="020B0503020204020204" pitchFamily="34" charset="-122"/>
              </a:rPr>
              <a:t>服务器即时开启一个采集线程，每个线程负责扫描其负责的</a:t>
            </a:r>
            <a:r>
              <a:rPr lang="en-US" altLang="zh-CN" sz="1400" dirty="0">
                <a:latin typeface="微软雅黑" panose="020B0503020204020204" pitchFamily="34" charset="-122"/>
                <a:ea typeface="微软雅黑" panose="020B0503020204020204" pitchFamily="34" charset="-122"/>
              </a:rPr>
              <a:t>FTP</a:t>
            </a:r>
            <a:r>
              <a:rPr lang="zh-CN" altLang="zh-CN" sz="1400" dirty="0">
                <a:latin typeface="微软雅黑" panose="020B0503020204020204" pitchFamily="34" charset="-122"/>
                <a:ea typeface="微软雅黑" panose="020B0503020204020204" pitchFamily="34" charset="-122"/>
              </a:rPr>
              <a:t>服务器上是否有新文件生成，如果有新文件生成且尚未进行下载的则该线程自动进行下载处理，每次扫描后该线程</a:t>
            </a:r>
            <a:r>
              <a:rPr lang="en-US" altLang="zh-CN" sz="1400" dirty="0">
                <a:latin typeface="微软雅黑" panose="020B0503020204020204" pitchFamily="34" charset="-122"/>
                <a:ea typeface="微软雅黑" panose="020B0503020204020204" pitchFamily="34" charset="-122"/>
              </a:rPr>
              <a:t>sleep 60</a:t>
            </a:r>
            <a:r>
              <a:rPr lang="zh-CN" altLang="zh-CN" sz="1400" dirty="0">
                <a:latin typeface="微软雅黑" panose="020B0503020204020204" pitchFamily="34" charset="-122"/>
                <a:ea typeface="微软雅黑" panose="020B0503020204020204" pitchFamily="34" charset="-122"/>
              </a:rPr>
              <a:t>秒（可配置修改）再进行下一轮扫描，以此来保证一旦服务器上有新文件生成就能很快的下载下来，减少了文件漏采的几率。</a:t>
            </a:r>
          </a:p>
          <a:p>
            <a:pPr>
              <a:lnSpc>
                <a:spcPct val="120000"/>
              </a:lnSpc>
            </a:pPr>
            <a:r>
              <a:rPr lang="zh-CN" altLang="zh-CN" sz="1400" dirty="0">
                <a:latin typeface="微软雅黑" panose="020B0503020204020204" pitchFamily="34" charset="-122"/>
                <a:ea typeface="微软雅黑" panose="020B0503020204020204" pitchFamily="34" charset="-122"/>
              </a:rPr>
              <a:t>该框架会开启一个</a:t>
            </a:r>
            <a:r>
              <a:rPr lang="en-US" altLang="zh-CN" sz="1400" dirty="0">
                <a:latin typeface="微软雅黑" panose="020B0503020204020204" pitchFamily="34" charset="-122"/>
                <a:ea typeface="微软雅黑" panose="020B0503020204020204" pitchFamily="34" charset="-122"/>
              </a:rPr>
              <a:t>FTP</a:t>
            </a:r>
            <a:r>
              <a:rPr lang="zh-CN" altLang="zh-CN" sz="1400" dirty="0">
                <a:latin typeface="微软雅黑" panose="020B0503020204020204" pitchFamily="34" charset="-122"/>
                <a:ea typeface="微软雅黑" panose="020B0503020204020204" pitchFamily="34" charset="-122"/>
              </a:rPr>
              <a:t>采集超时监控器，对于由于网络瞬断、</a:t>
            </a:r>
            <a:r>
              <a:rPr lang="en-US" altLang="zh-CN" sz="1400" dirty="0">
                <a:latin typeface="微软雅黑" panose="020B0503020204020204" pitchFamily="34" charset="-122"/>
                <a:ea typeface="微软雅黑" panose="020B0503020204020204" pitchFamily="34" charset="-122"/>
              </a:rPr>
              <a:t>FTP</a:t>
            </a:r>
            <a:r>
              <a:rPr lang="zh-CN" altLang="zh-CN" sz="1400" dirty="0">
                <a:latin typeface="微软雅黑" panose="020B0503020204020204" pitchFamily="34" charset="-122"/>
                <a:ea typeface="微软雅黑" panose="020B0503020204020204" pitchFamily="34" charset="-122"/>
              </a:rPr>
              <a:t>服务器问题等导致的</a:t>
            </a:r>
            <a:r>
              <a:rPr lang="en-US" altLang="zh-CN" sz="1400" dirty="0">
                <a:latin typeface="微软雅黑" panose="020B0503020204020204" pitchFamily="34" charset="-122"/>
                <a:ea typeface="微软雅黑" panose="020B0503020204020204" pitchFamily="34" charset="-122"/>
              </a:rPr>
              <a:t>FTP</a:t>
            </a:r>
            <a:r>
              <a:rPr lang="zh-CN" altLang="zh-CN" sz="1400" dirty="0">
                <a:latin typeface="微软雅黑" panose="020B0503020204020204" pitchFamily="34" charset="-122"/>
                <a:ea typeface="微软雅黑" panose="020B0503020204020204" pitchFamily="34" charset="-122"/>
              </a:rPr>
              <a:t>采集线程僵死的情况（单次采集历时超过</a:t>
            </a:r>
            <a:r>
              <a:rPr lang="en-US" altLang="zh-CN" sz="1400" dirty="0">
                <a:latin typeface="微软雅黑" panose="020B0503020204020204" pitchFamily="34" charset="-122"/>
                <a:ea typeface="微软雅黑" panose="020B0503020204020204" pitchFamily="34" charset="-122"/>
              </a:rPr>
              <a:t>30</a:t>
            </a:r>
            <a:r>
              <a:rPr lang="zh-CN" altLang="zh-CN" sz="1400" dirty="0">
                <a:latin typeface="微软雅黑" panose="020B0503020204020204" pitchFamily="34" charset="-122"/>
                <a:ea typeface="微软雅黑" panose="020B0503020204020204" pitchFamily="34" charset="-122"/>
              </a:rPr>
              <a:t>分钟），则主动停掉原来的线程并重新启动一个线程，以此来保证文件的正常及时下载。</a:t>
            </a:r>
          </a:p>
          <a:p>
            <a:pPr lvl="0">
              <a:lnSpc>
                <a:spcPct val="120000"/>
              </a:lnSpc>
            </a:pPr>
            <a:endParaRPr lang="en-US" altLang="zh-CN" sz="1400" b="1" dirty="0" smtClean="0">
              <a:latin typeface="微软雅黑" panose="020B0503020204020204" pitchFamily="34" charset="-122"/>
              <a:ea typeface="微软雅黑" panose="020B0503020204020204" pitchFamily="34" charset="-122"/>
            </a:endParaRPr>
          </a:p>
          <a:p>
            <a:pPr marL="285750" lvl="0" indent="-285750">
              <a:lnSpc>
                <a:spcPct val="120000"/>
              </a:lnSpc>
              <a:buFont typeface="Wingdings" panose="05000000000000000000" pitchFamily="2" charset="2"/>
              <a:buChar char="Ø"/>
            </a:pPr>
            <a:r>
              <a:rPr lang="zh-CN" altLang="zh-CN" sz="1400" b="1" dirty="0" smtClean="0">
                <a:latin typeface="微软雅黑" panose="020B0503020204020204" pitchFamily="34" charset="-122"/>
                <a:ea typeface="微软雅黑" panose="020B0503020204020204" pitchFamily="34" charset="-122"/>
              </a:rPr>
              <a:t>文</a:t>
            </a:r>
            <a:r>
              <a:rPr lang="zh-CN" altLang="zh-CN" sz="1400" b="1" dirty="0">
                <a:latin typeface="微软雅黑" panose="020B0503020204020204" pitchFamily="34" charset="-122"/>
                <a:ea typeface="微软雅黑" panose="020B0503020204020204" pitchFamily="34" charset="-122"/>
              </a:rPr>
              <a:t>件解析入库：</a:t>
            </a:r>
            <a:endParaRPr lang="zh-CN" altLang="zh-CN" sz="1400" dirty="0">
              <a:latin typeface="微软雅黑" panose="020B0503020204020204" pitchFamily="34" charset="-122"/>
              <a:ea typeface="微软雅黑" panose="020B0503020204020204" pitchFamily="34" charset="-122"/>
            </a:endParaRPr>
          </a:p>
          <a:p>
            <a:pPr>
              <a:lnSpc>
                <a:spcPct val="120000"/>
              </a:lnSpc>
            </a:pPr>
            <a:r>
              <a:rPr lang="zh-CN" altLang="zh-CN" sz="1400" dirty="0">
                <a:latin typeface="微软雅黑" panose="020B0503020204020204" pitchFamily="34" charset="-122"/>
                <a:ea typeface="微软雅黑" panose="020B0503020204020204" pitchFamily="34" charset="-122"/>
              </a:rPr>
              <a:t>轻量级多线程文件处理框架，该框架能够维持一个线程数可配置的线程池，线程池中的每个线程用于处理一个文件，而每个线程可以提供包括：临时文件清理、判断文件是否需处理、调用扩展点配置的解析入库程序对文件进行处理、备份原始数据文件、记录已处理的文件列表、删除过期数据文件、删除过期的中间文件等文件处理过程的基本动作。在此框架的基础上，针对具体某个厂家的某类文件进行处理时，可以将焦点集中在通过扩展点配置其具体的解析程序上面，而不需要关注其他辅助的处理环节</a:t>
            </a:r>
            <a:r>
              <a:rPr lang="zh-CN" altLang="zh-CN"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20000"/>
              </a:lnSpc>
            </a:pPr>
            <a:endParaRPr lang="en-US" altLang="zh-CN" sz="1400" dirty="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pitchFamily="2" charset="2"/>
              <a:buChar char="Ø"/>
            </a:pPr>
            <a:r>
              <a:rPr lang="zh-CN" altLang="en-US" sz="1400" b="1" dirty="0">
                <a:latin typeface="微软雅黑" panose="020B0503020204020204" pitchFamily="34" charset="-122"/>
                <a:ea typeface="微软雅黑" panose="020B0503020204020204" pitchFamily="34" charset="-122"/>
              </a:rPr>
              <a:t>标</a:t>
            </a:r>
            <a:r>
              <a:rPr lang="zh-CN" altLang="en-US" sz="1400" b="1" dirty="0" smtClean="0">
                <a:latin typeface="微软雅黑" panose="020B0503020204020204" pitchFamily="34" charset="-122"/>
                <a:ea typeface="微软雅黑" panose="020B0503020204020204" pitchFamily="34" charset="-122"/>
              </a:rPr>
              <a:t>准日志输出：</a:t>
            </a:r>
            <a:endParaRPr lang="en-US" altLang="zh-CN" sz="1400" b="1" dirty="0" smtClean="0">
              <a:latin typeface="微软雅黑" panose="020B0503020204020204" pitchFamily="34" charset="-122"/>
              <a:ea typeface="微软雅黑" panose="020B0503020204020204" pitchFamily="34" charset="-122"/>
            </a:endParaRPr>
          </a:p>
          <a:p>
            <a:pPr>
              <a:lnSpc>
                <a:spcPct val="120000"/>
              </a:lnSpc>
            </a:pPr>
            <a:r>
              <a:rPr lang="zh-CN" altLang="en-US" sz="1400" dirty="0">
                <a:latin typeface="微软雅黑" panose="020B0503020204020204" pitchFamily="34" charset="-122"/>
                <a:ea typeface="微软雅黑" panose="020B0503020204020204" pitchFamily="34" charset="-122"/>
              </a:rPr>
              <a:t>针</a:t>
            </a:r>
            <a:r>
              <a:rPr lang="zh-CN" altLang="en-US" sz="1400" dirty="0" smtClean="0">
                <a:latin typeface="微软雅黑" panose="020B0503020204020204" pitchFamily="34" charset="-122"/>
                <a:ea typeface="微软雅黑" panose="020B0503020204020204" pitchFamily="34" charset="-122"/>
              </a:rPr>
              <a:t>对</a:t>
            </a:r>
            <a:r>
              <a:rPr lang="en-US" altLang="zh-CN" sz="1400" dirty="0" smtClean="0">
                <a:latin typeface="微软雅黑" panose="020B0503020204020204" pitchFamily="34" charset="-122"/>
                <a:ea typeface="微软雅黑" panose="020B0503020204020204" pitchFamily="34" charset="-122"/>
              </a:rPr>
              <a:t>FTP</a:t>
            </a:r>
            <a:r>
              <a:rPr lang="zh-CN" altLang="en-US" sz="1400" dirty="0" smtClean="0">
                <a:latin typeface="微软雅黑" panose="020B0503020204020204" pitchFamily="34" charset="-122"/>
                <a:ea typeface="微软雅黑" panose="020B0503020204020204" pitchFamily="34" charset="-122"/>
              </a:rPr>
              <a:t>下载和文件解析入库的每个环节都有详细的标准日志输出，可输出到文件和数据库中，便于分析维护。</a:t>
            </a:r>
            <a:endParaRPr lang="zh-CN"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77839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界面</a:t>
            </a:r>
            <a:r>
              <a:rPr lang="zh-CN" altLang="en-US" sz="2400">
                <a:solidFill>
                  <a:sysClr val="windowText" lastClr="000000"/>
                </a:solidFill>
                <a:latin typeface="微软雅黑" pitchFamily="34" charset="-122"/>
                <a:ea typeface="微软雅黑" pitchFamily="34" charset="-122"/>
                <a:cs typeface="+mn-cs"/>
              </a:rPr>
              <a:t>化维护</a:t>
            </a:r>
          </a:p>
        </p:txBody>
      </p:sp>
      <p:sp>
        <p:nvSpPr>
          <p:cNvPr id="5" name="TextBox 4"/>
          <p:cNvSpPr txBox="1"/>
          <p:nvPr/>
        </p:nvSpPr>
        <p:spPr bwMode="auto">
          <a:xfrm>
            <a:off x="7278737" y="548680"/>
            <a:ext cx="1569660" cy="369332"/>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lang="zh-CN" altLang="en-US" b="1" kern="0" smtClean="0">
                <a:solidFill>
                  <a:srgbClr val="0070C0"/>
                </a:solidFill>
                <a:latin typeface="微软雅黑" pitchFamily="34" charset="-122"/>
                <a:ea typeface="微软雅黑" pitchFamily="34" charset="-122"/>
                <a:cs typeface="文鼎CS中等线"/>
              </a:rPr>
              <a:t>文件出错分析</a:t>
            </a:r>
            <a:endPar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pic>
        <p:nvPicPr>
          <p:cNvPr id="1116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492895"/>
            <a:ext cx="8308845" cy="792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1621" name="Picture 5" descr="D:\workspace1\ftp-parser-framework\doc\100-系统截图\TD性能文件解析监控-04-入库失败行数详情.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808" y="3717032"/>
            <a:ext cx="3526648" cy="3096344"/>
          </a:xfrm>
          <a:prstGeom prst="rect">
            <a:avLst/>
          </a:prstGeom>
          <a:noFill/>
          <a:extLst>
            <a:ext uri="{909E8E84-426E-40DD-AFC4-6F175D3DCCD1}">
              <a14:hiddenFill xmlns:a14="http://schemas.microsoft.com/office/drawing/2010/main">
                <a:solidFill>
                  <a:srgbClr val="FFFFFF"/>
                </a:solidFill>
              </a14:hiddenFill>
            </a:ext>
          </a:extLst>
        </p:spPr>
      </p:pic>
      <p:pic>
        <p:nvPicPr>
          <p:cNvPr id="11162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552" y="1343775"/>
            <a:ext cx="830884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bwMode="gray">
          <a:xfrm>
            <a:off x="8100392" y="1750774"/>
            <a:ext cx="310074" cy="310074"/>
          </a:xfrm>
          <a:prstGeom prst="ellipse">
            <a:avLst/>
          </a:prstGeom>
          <a:noFill/>
          <a:ln w="12700" algn="ctr">
            <a:solidFill>
              <a:srgbClr val="FF0000"/>
            </a:solidFill>
            <a:round/>
            <a:headEnd/>
            <a:tailEnd/>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椭圆 15"/>
          <p:cNvSpPr/>
          <p:nvPr/>
        </p:nvSpPr>
        <p:spPr bwMode="gray">
          <a:xfrm>
            <a:off x="3253814" y="2996952"/>
            <a:ext cx="310074" cy="310074"/>
          </a:xfrm>
          <a:prstGeom prst="ellipse">
            <a:avLst/>
          </a:prstGeom>
          <a:noFill/>
          <a:ln w="12700" algn="ctr">
            <a:solidFill>
              <a:srgbClr val="FF0000"/>
            </a:solidFill>
            <a:round/>
            <a:headEnd/>
            <a:tailEnd/>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TextBox 17"/>
          <p:cNvSpPr txBox="1"/>
          <p:nvPr/>
        </p:nvSpPr>
        <p:spPr bwMode="auto">
          <a:xfrm>
            <a:off x="538680" y="917594"/>
            <a:ext cx="8136904" cy="377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342900" marR="0" indent="-342900" algn="l" defTabSz="914400" rtl="0" eaLnBrk="0" fontAlgn="base" latinLnBrk="0" hangingPunct="0">
              <a:lnSpc>
                <a:spcPct val="150000"/>
              </a:lnSpc>
              <a:spcBef>
                <a:spcPct val="0"/>
              </a:spcBef>
              <a:spcAft>
                <a:spcPct val="0"/>
              </a:spcAft>
              <a:buClrTx/>
              <a:buSzTx/>
              <a:buFont typeface="+mj-ea"/>
              <a:buAutoNum type="circleNumDbPlain"/>
              <a:tabLst/>
            </a:pPr>
            <a:r>
              <a:rPr kumimoji="0" lang="zh-CN" altLang="en-US" sz="1400" i="0" u="none" strike="noStrike" kern="0" cap="none" spc="0" normalizeH="0" baseline="0" noProof="0" smtClean="0">
                <a:ln>
                  <a:noFill/>
                </a:ln>
                <a:solidFill>
                  <a:srgbClr val="0070C0"/>
                </a:solidFill>
                <a:effectLst/>
                <a:uLnTx/>
                <a:uFillTx/>
                <a:latin typeface="微软雅黑" pitchFamily="34" charset="-122"/>
                <a:ea typeface="微软雅黑" pitchFamily="34" charset="-122"/>
                <a:cs typeface="文鼎CS中等线"/>
              </a:rPr>
              <a:t>发现出错文件数</a:t>
            </a:r>
            <a:endParaRPr kumimoji="0" lang="zh-CN" altLang="en-US" sz="1400"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sp>
        <p:nvSpPr>
          <p:cNvPr id="19" name="TextBox 18"/>
          <p:cNvSpPr txBox="1"/>
          <p:nvPr/>
        </p:nvSpPr>
        <p:spPr bwMode="auto">
          <a:xfrm>
            <a:off x="539552" y="2096442"/>
            <a:ext cx="8136904" cy="4154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342900" marR="0" indent="-342900" algn="l" defTabSz="914400" rtl="0" eaLnBrk="0" fontAlgn="base" latinLnBrk="0" hangingPunct="0">
              <a:lnSpc>
                <a:spcPct val="150000"/>
              </a:lnSpc>
              <a:spcBef>
                <a:spcPct val="0"/>
              </a:spcBef>
              <a:spcAft>
                <a:spcPct val="0"/>
              </a:spcAft>
              <a:buClrTx/>
              <a:buSzTx/>
              <a:buFont typeface="+mj-ea"/>
              <a:buAutoNum type="circleNumDbPlain" startAt="2"/>
              <a:tabLst/>
            </a:pPr>
            <a:r>
              <a:rPr lang="zh-CN" altLang="en-US" sz="1400" kern="0" smtClean="0">
                <a:solidFill>
                  <a:srgbClr val="0070C0"/>
                </a:solidFill>
                <a:latin typeface="微软雅黑" pitchFamily="34" charset="-122"/>
                <a:ea typeface="微软雅黑" pitchFamily="34" charset="-122"/>
                <a:cs typeface="文鼎CS中等线"/>
              </a:rPr>
              <a:t>点击钻取找到出错的具体文件、正常数据行数、异常数据行数、出错原因等</a:t>
            </a:r>
            <a:endParaRPr kumimoji="0" lang="zh-CN" altLang="en-US" sz="1400"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sp>
        <p:nvSpPr>
          <p:cNvPr id="20" name="TextBox 19"/>
          <p:cNvSpPr txBox="1"/>
          <p:nvPr/>
        </p:nvSpPr>
        <p:spPr bwMode="auto">
          <a:xfrm>
            <a:off x="539552" y="3339621"/>
            <a:ext cx="8136904" cy="377411"/>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342900" marR="0" indent="-342900" algn="l" defTabSz="914400" rtl="0" eaLnBrk="0" fontAlgn="base" latinLnBrk="0" hangingPunct="0">
              <a:lnSpc>
                <a:spcPct val="150000"/>
              </a:lnSpc>
              <a:spcBef>
                <a:spcPct val="0"/>
              </a:spcBef>
              <a:spcAft>
                <a:spcPct val="0"/>
              </a:spcAft>
              <a:buClrTx/>
              <a:buSzTx/>
              <a:buFont typeface="+mj-ea"/>
              <a:buAutoNum type="circleNumDbPlain" startAt="3"/>
              <a:tabLst/>
            </a:pPr>
            <a:r>
              <a:rPr lang="zh-CN" altLang="en-US" sz="1400" kern="0" noProof="0" smtClean="0">
                <a:solidFill>
                  <a:srgbClr val="0070C0"/>
                </a:solidFill>
                <a:latin typeface="微软雅黑" pitchFamily="34" charset="-122"/>
                <a:ea typeface="微软雅黑" pitchFamily="34" charset="-122"/>
                <a:cs typeface="文鼎CS中等线"/>
              </a:rPr>
              <a:t>右键呈现文件解析入库详情</a:t>
            </a:r>
            <a:endParaRPr kumimoji="0" lang="zh-CN" altLang="en-US" sz="1400"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sp>
        <p:nvSpPr>
          <p:cNvPr id="21" name="TextBox 20"/>
          <p:cNvSpPr txBox="1"/>
          <p:nvPr/>
        </p:nvSpPr>
        <p:spPr bwMode="auto">
          <a:xfrm>
            <a:off x="6792797" y="5538023"/>
            <a:ext cx="2027675" cy="110799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R="0" algn="l" defTabSz="914400" rtl="0" eaLnBrk="0" fontAlgn="base" latinLnBrk="0" hangingPunct="0">
              <a:lnSpc>
                <a:spcPct val="150000"/>
              </a:lnSpc>
              <a:spcBef>
                <a:spcPct val="0"/>
              </a:spcBef>
              <a:spcAft>
                <a:spcPct val="0"/>
              </a:spcAft>
              <a:buClrTx/>
              <a:buSzTx/>
              <a:tabLst/>
            </a:pPr>
            <a:r>
              <a:rPr lang="zh-CN" altLang="en-US" sz="1100" kern="0" smtClean="0">
                <a:solidFill>
                  <a:srgbClr val="FF0000"/>
                </a:solidFill>
                <a:latin typeface="微软雅黑" pitchFamily="34" charset="-122"/>
                <a:ea typeface="微软雅黑" pitchFamily="34" charset="-122"/>
                <a:cs typeface="文鼎CS中等线"/>
              </a:rPr>
              <a:t>注：本例为数据入库时违反唯一索引导致部分数据入库失败，经分析为某设备商吐出的文件格式存在异常导致。</a:t>
            </a:r>
            <a:endParaRPr kumimoji="0" lang="zh-CN" altLang="en-US" sz="110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文鼎CS中等线"/>
            </a:endParaRPr>
          </a:p>
        </p:txBody>
      </p:sp>
      <p:sp>
        <p:nvSpPr>
          <p:cNvPr id="22" name="椭圆 21"/>
          <p:cNvSpPr/>
          <p:nvPr/>
        </p:nvSpPr>
        <p:spPr bwMode="gray">
          <a:xfrm>
            <a:off x="3251177" y="4725144"/>
            <a:ext cx="310074" cy="310074"/>
          </a:xfrm>
          <a:prstGeom prst="ellipse">
            <a:avLst/>
          </a:prstGeom>
          <a:noFill/>
          <a:ln w="12700" algn="ctr">
            <a:solidFill>
              <a:srgbClr val="FF0000"/>
            </a:solidFill>
            <a:round/>
            <a:headEnd/>
            <a:tailEnd/>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sysClr val="windowText" lastClr="000000"/>
              </a:solidFill>
              <a:effectLst/>
              <a:uLnTx/>
              <a:uFillTx/>
            </a:endParaRPr>
          </a:p>
        </p:txBody>
      </p:sp>
    </p:spTree>
    <p:extLst>
      <p:ext uri="{BB962C8B-B14F-4D97-AF65-F5344CB8AC3E}">
        <p14:creationId xmlns:p14="http://schemas.microsoft.com/office/powerpoint/2010/main" val="36674838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095625"/>
            <a:ext cx="830884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279029"/>
            <a:ext cx="8308845" cy="128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界面</a:t>
            </a:r>
            <a:r>
              <a:rPr lang="zh-CN" altLang="en-US" sz="2400">
                <a:solidFill>
                  <a:sysClr val="windowText" lastClr="000000"/>
                </a:solidFill>
                <a:latin typeface="微软雅黑" pitchFamily="34" charset="-122"/>
                <a:ea typeface="微软雅黑" pitchFamily="34" charset="-122"/>
                <a:cs typeface="+mn-cs"/>
              </a:rPr>
              <a:t>化维护</a:t>
            </a:r>
          </a:p>
        </p:txBody>
      </p:sp>
      <p:sp>
        <p:nvSpPr>
          <p:cNvPr id="5" name="TextBox 4"/>
          <p:cNvSpPr txBox="1"/>
          <p:nvPr/>
        </p:nvSpPr>
        <p:spPr bwMode="auto">
          <a:xfrm>
            <a:off x="7278737" y="548680"/>
            <a:ext cx="1569660" cy="369332"/>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pPr marL="0" marR="0" indent="0" algn="r" defTabSz="914400" rtl="0" eaLnBrk="0" fontAlgn="base" latinLnBrk="0" hangingPunct="0">
              <a:lnSpc>
                <a:spcPct val="100000"/>
              </a:lnSpc>
              <a:spcBef>
                <a:spcPct val="0"/>
              </a:spcBef>
              <a:spcAft>
                <a:spcPct val="0"/>
              </a:spcAft>
              <a:buClrTx/>
              <a:buSzTx/>
              <a:buFontTx/>
              <a:buNone/>
              <a:tabLst/>
            </a:pPr>
            <a:r>
              <a:rPr lang="zh-CN" altLang="en-US" b="1" kern="0" smtClean="0">
                <a:solidFill>
                  <a:srgbClr val="0070C0"/>
                </a:solidFill>
                <a:latin typeface="微软雅黑" pitchFamily="34" charset="-122"/>
                <a:ea typeface="微软雅黑" pitchFamily="34" charset="-122"/>
                <a:cs typeface="文鼎CS中等线"/>
              </a:rPr>
              <a:t>文件延误分析</a:t>
            </a:r>
            <a:endParaRPr kumimoji="0" lang="zh-CN" altLang="en-US" sz="1800" b="1"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sp>
        <p:nvSpPr>
          <p:cNvPr id="9" name="椭圆 8"/>
          <p:cNvSpPr/>
          <p:nvPr/>
        </p:nvSpPr>
        <p:spPr bwMode="gray">
          <a:xfrm>
            <a:off x="8100392" y="2326838"/>
            <a:ext cx="310074" cy="310074"/>
          </a:xfrm>
          <a:prstGeom prst="ellipse">
            <a:avLst/>
          </a:prstGeom>
          <a:noFill/>
          <a:ln w="12700" algn="ctr">
            <a:solidFill>
              <a:srgbClr val="FF0000"/>
            </a:solidFill>
            <a:round/>
            <a:headEnd/>
            <a:tailEnd/>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椭圆 15"/>
          <p:cNvSpPr/>
          <p:nvPr/>
        </p:nvSpPr>
        <p:spPr bwMode="gray">
          <a:xfrm>
            <a:off x="7092280" y="3212976"/>
            <a:ext cx="310074" cy="310074"/>
          </a:xfrm>
          <a:prstGeom prst="ellipse">
            <a:avLst/>
          </a:prstGeom>
          <a:noFill/>
          <a:ln w="12700" algn="ctr">
            <a:solidFill>
              <a:srgbClr val="FF0000"/>
            </a:solidFill>
            <a:round/>
            <a:headEnd/>
            <a:tailEnd/>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TextBox 17"/>
          <p:cNvSpPr txBox="1"/>
          <p:nvPr/>
        </p:nvSpPr>
        <p:spPr bwMode="auto">
          <a:xfrm>
            <a:off x="538680" y="898551"/>
            <a:ext cx="8136904" cy="4154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342900" marR="0" indent="-342900" algn="l" defTabSz="914400" rtl="0" eaLnBrk="0" fontAlgn="base" latinLnBrk="0" hangingPunct="0">
              <a:lnSpc>
                <a:spcPct val="150000"/>
              </a:lnSpc>
              <a:spcBef>
                <a:spcPct val="0"/>
              </a:spcBef>
              <a:spcAft>
                <a:spcPct val="0"/>
              </a:spcAft>
              <a:buClrTx/>
              <a:buSzTx/>
              <a:buFont typeface="+mj-ea"/>
              <a:buAutoNum type="circleNumDbPlain"/>
              <a:tabLst/>
            </a:pPr>
            <a:r>
              <a:rPr kumimoji="0" lang="zh-CN" altLang="en-US" sz="1400" i="0" u="none" strike="noStrike" kern="0" cap="none" spc="0" normalizeH="0" baseline="0" noProof="0" smtClean="0">
                <a:ln>
                  <a:noFill/>
                </a:ln>
                <a:solidFill>
                  <a:srgbClr val="0070C0"/>
                </a:solidFill>
                <a:effectLst/>
                <a:uLnTx/>
                <a:uFillTx/>
                <a:latin typeface="微软雅黑" pitchFamily="34" charset="-122"/>
                <a:ea typeface="微软雅黑" pitchFamily="34" charset="-122"/>
                <a:cs typeface="文鼎CS中等线"/>
              </a:rPr>
              <a:t>发现</a:t>
            </a:r>
            <a:r>
              <a:rPr lang="zh-CN" altLang="en-US" sz="1400" kern="0" noProof="0" smtClean="0">
                <a:solidFill>
                  <a:srgbClr val="0070C0"/>
                </a:solidFill>
                <a:latin typeface="微软雅黑" pitchFamily="34" charset="-122"/>
                <a:ea typeface="微软雅黑" pitchFamily="34" charset="-122"/>
                <a:cs typeface="文鼎CS中等线"/>
              </a:rPr>
              <a:t>延误</a:t>
            </a:r>
            <a:r>
              <a:rPr kumimoji="0" lang="zh-CN" altLang="en-US" sz="1400" i="0" u="none" strike="noStrike" kern="0" cap="none" spc="0" normalizeH="0" baseline="0" noProof="0" smtClean="0">
                <a:ln>
                  <a:noFill/>
                </a:ln>
                <a:solidFill>
                  <a:srgbClr val="0070C0"/>
                </a:solidFill>
                <a:effectLst/>
                <a:uLnTx/>
                <a:uFillTx/>
                <a:latin typeface="微软雅黑" pitchFamily="34" charset="-122"/>
                <a:ea typeface="微软雅黑" pitchFamily="34" charset="-122"/>
                <a:cs typeface="文鼎CS中等线"/>
              </a:rPr>
              <a:t>文件数</a:t>
            </a:r>
            <a:endParaRPr kumimoji="0" lang="zh-CN" altLang="en-US" sz="1400"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sp>
        <p:nvSpPr>
          <p:cNvPr id="19" name="TextBox 18"/>
          <p:cNvSpPr txBox="1"/>
          <p:nvPr/>
        </p:nvSpPr>
        <p:spPr bwMode="auto">
          <a:xfrm>
            <a:off x="539552" y="2653462"/>
            <a:ext cx="8136904" cy="4154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342900" marR="0" indent="-342900" algn="l" defTabSz="914400" rtl="0" eaLnBrk="0" fontAlgn="base" latinLnBrk="0" hangingPunct="0">
              <a:lnSpc>
                <a:spcPct val="150000"/>
              </a:lnSpc>
              <a:spcBef>
                <a:spcPct val="0"/>
              </a:spcBef>
              <a:spcAft>
                <a:spcPct val="0"/>
              </a:spcAft>
              <a:buClrTx/>
              <a:buSzTx/>
              <a:buFont typeface="+mj-ea"/>
              <a:buAutoNum type="circleNumDbPlain" startAt="2"/>
              <a:tabLst/>
            </a:pPr>
            <a:r>
              <a:rPr lang="zh-CN" altLang="en-US" sz="1400" kern="0">
                <a:solidFill>
                  <a:srgbClr val="0070C0"/>
                </a:solidFill>
                <a:latin typeface="微软雅黑" pitchFamily="34" charset="-122"/>
                <a:ea typeface="微软雅黑" pitchFamily="34" charset="-122"/>
                <a:cs typeface="文鼎CS中等线"/>
              </a:rPr>
              <a:t>钻</a:t>
            </a:r>
            <a:r>
              <a:rPr lang="zh-CN" altLang="en-US" sz="1400" kern="0" smtClean="0">
                <a:solidFill>
                  <a:srgbClr val="0070C0"/>
                </a:solidFill>
                <a:latin typeface="微软雅黑" pitchFamily="34" charset="-122"/>
                <a:ea typeface="微软雅黑" pitchFamily="34" charset="-122"/>
                <a:cs typeface="文鼎CS中等线"/>
              </a:rPr>
              <a:t>取找到</a:t>
            </a:r>
            <a:r>
              <a:rPr lang="zh-CN" altLang="en-US" sz="1400" kern="0">
                <a:solidFill>
                  <a:srgbClr val="0070C0"/>
                </a:solidFill>
                <a:latin typeface="微软雅黑" pitchFamily="34" charset="-122"/>
                <a:ea typeface="微软雅黑" pitchFamily="34" charset="-122"/>
                <a:cs typeface="文鼎CS中等线"/>
              </a:rPr>
              <a:t>延误</a:t>
            </a:r>
            <a:r>
              <a:rPr lang="zh-CN" altLang="en-US" sz="1400" kern="0" smtClean="0">
                <a:solidFill>
                  <a:srgbClr val="0070C0"/>
                </a:solidFill>
                <a:latin typeface="微软雅黑" pitchFamily="34" charset="-122"/>
                <a:ea typeface="微软雅黑" pitchFamily="34" charset="-122"/>
                <a:cs typeface="文鼎CS中等线"/>
              </a:rPr>
              <a:t>的具体文件、正常数据行数、异常数据行数、出错原因等</a:t>
            </a:r>
            <a:endParaRPr kumimoji="0" lang="zh-CN" altLang="en-US" sz="1400"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sp>
        <p:nvSpPr>
          <p:cNvPr id="20" name="TextBox 19"/>
          <p:cNvSpPr txBox="1"/>
          <p:nvPr/>
        </p:nvSpPr>
        <p:spPr bwMode="auto">
          <a:xfrm>
            <a:off x="539552" y="3752626"/>
            <a:ext cx="8136904" cy="415498"/>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L="342900" marR="0" indent="-342900" algn="l" defTabSz="914400" rtl="0" eaLnBrk="0" fontAlgn="base" latinLnBrk="0" hangingPunct="0">
              <a:lnSpc>
                <a:spcPct val="150000"/>
              </a:lnSpc>
              <a:spcBef>
                <a:spcPct val="0"/>
              </a:spcBef>
              <a:spcAft>
                <a:spcPct val="0"/>
              </a:spcAft>
              <a:buClrTx/>
              <a:buSzTx/>
              <a:buFont typeface="+mj-ea"/>
              <a:buAutoNum type="circleNumDbPlain" startAt="3"/>
              <a:tabLst/>
            </a:pPr>
            <a:r>
              <a:rPr lang="zh-CN" altLang="en-US" sz="1400" kern="0" noProof="0" smtClean="0">
                <a:solidFill>
                  <a:srgbClr val="0070C0"/>
                </a:solidFill>
                <a:latin typeface="微软雅黑" pitchFamily="34" charset="-122"/>
                <a:ea typeface="微软雅黑" pitchFamily="34" charset="-122"/>
                <a:cs typeface="文鼎CS中等线"/>
              </a:rPr>
              <a:t>右键呈现文件各处理阶段的时延详情</a:t>
            </a:r>
            <a:endParaRPr kumimoji="0" lang="zh-CN" altLang="en-US" sz="1400" i="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pic>
        <p:nvPicPr>
          <p:cNvPr id="112643" name="Picture 3" descr="D:\workspace1\ftp-parser-framework\doc\100-系统截图\TD性能文件解析监控-10-文件延误详情.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7745" y="4221153"/>
            <a:ext cx="4320479" cy="2592223"/>
          </a:xfrm>
          <a:prstGeom prst="rect">
            <a:avLst/>
          </a:prstGeom>
          <a:noFill/>
          <a:extLst>
            <a:ext uri="{909E8E84-426E-40DD-AFC4-6F175D3DCCD1}">
              <a14:hiddenFill xmlns:a14="http://schemas.microsoft.com/office/drawing/2010/main">
                <a:solidFill>
                  <a:srgbClr val="FFFFFF"/>
                </a:solidFill>
              </a14:hiddenFill>
            </a:ext>
          </a:extLst>
        </p:spPr>
      </p:pic>
      <p:sp>
        <p:nvSpPr>
          <p:cNvPr id="15" name="椭圆 14"/>
          <p:cNvSpPr/>
          <p:nvPr/>
        </p:nvSpPr>
        <p:spPr bwMode="gray">
          <a:xfrm>
            <a:off x="3203849" y="4797152"/>
            <a:ext cx="310074" cy="310074"/>
          </a:xfrm>
          <a:prstGeom prst="ellipse">
            <a:avLst/>
          </a:prstGeom>
          <a:noFill/>
          <a:ln w="12700" algn="ctr">
            <a:solidFill>
              <a:srgbClr val="FF0000"/>
            </a:solidFill>
            <a:round/>
            <a:headEnd/>
            <a:tailEnd/>
          </a:ln>
          <a:effectLst/>
        </p:spPr>
        <p:txBody>
          <a:bodyPr wrap="none"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TextBox 16"/>
          <p:cNvSpPr txBox="1"/>
          <p:nvPr/>
        </p:nvSpPr>
        <p:spPr bwMode="auto">
          <a:xfrm>
            <a:off x="6792797" y="5538023"/>
            <a:ext cx="2027675" cy="1107996"/>
          </a:xfrm>
          <a:prstGeom prst="rect">
            <a:avLst/>
          </a:prstGeom>
          <a:noFill/>
          <a:ln w="9525">
            <a:noFill/>
            <a:miter lim="800000"/>
            <a:headEnd/>
            <a:tailEnd/>
          </a:ln>
        </p:spPr>
        <p:txBody>
          <a:bodyPr vert="horz" wrap="square" lIns="91440" tIns="45720" rIns="91440" bIns="45720" numCol="1" rtlCol="0" anchor="ctr" anchorCtr="0" compatLnSpc="1">
            <a:prstTxWarp prst="textNoShape">
              <a:avLst/>
            </a:prstTxWarp>
            <a:spAutoFit/>
          </a:bodyPr>
          <a:lstStyle/>
          <a:p>
            <a:pPr marR="0" algn="l" defTabSz="914400" rtl="0" eaLnBrk="0" fontAlgn="base" latinLnBrk="0" hangingPunct="0">
              <a:lnSpc>
                <a:spcPct val="150000"/>
              </a:lnSpc>
              <a:spcBef>
                <a:spcPct val="0"/>
              </a:spcBef>
              <a:spcAft>
                <a:spcPct val="0"/>
              </a:spcAft>
              <a:buClrTx/>
              <a:buSzTx/>
              <a:tabLst/>
            </a:pPr>
            <a:r>
              <a:rPr lang="zh-CN" altLang="en-US" sz="1100" kern="0" smtClean="0">
                <a:solidFill>
                  <a:srgbClr val="FF0000"/>
                </a:solidFill>
                <a:latin typeface="微软雅黑" pitchFamily="34" charset="-122"/>
                <a:ea typeface="微软雅黑" pitchFamily="34" charset="-122"/>
                <a:cs typeface="文鼎CS中等线"/>
              </a:rPr>
              <a:t>注：本例为</a:t>
            </a:r>
            <a:r>
              <a:rPr lang="en-US" altLang="zh-CN" sz="1100" kern="0" smtClean="0">
                <a:solidFill>
                  <a:srgbClr val="FF0000"/>
                </a:solidFill>
                <a:latin typeface="微软雅黑" pitchFamily="34" charset="-122"/>
                <a:ea typeface="微软雅黑" pitchFamily="34" charset="-122"/>
                <a:cs typeface="文鼎CS中等线"/>
              </a:rPr>
              <a:t>TD</a:t>
            </a:r>
            <a:r>
              <a:rPr lang="zh-CN" altLang="en-US" sz="1100" kern="0" smtClean="0">
                <a:solidFill>
                  <a:srgbClr val="FF0000"/>
                </a:solidFill>
                <a:latin typeface="微软雅黑" pitchFamily="34" charset="-122"/>
                <a:ea typeface="微软雅黑" pitchFamily="34" charset="-122"/>
                <a:cs typeface="文鼎CS中等线"/>
              </a:rPr>
              <a:t>性能</a:t>
            </a:r>
            <a:r>
              <a:rPr lang="en-US" altLang="zh-CN" sz="1100" kern="0" smtClean="0">
                <a:solidFill>
                  <a:srgbClr val="FF0000"/>
                </a:solidFill>
                <a:latin typeface="微软雅黑" pitchFamily="34" charset="-122"/>
                <a:ea typeface="微软雅黑" pitchFamily="34" charset="-122"/>
                <a:cs typeface="文鼎CS中等线"/>
              </a:rPr>
              <a:t>15</a:t>
            </a:r>
            <a:r>
              <a:rPr lang="zh-CN" altLang="en-US" sz="1100" kern="0" smtClean="0">
                <a:solidFill>
                  <a:srgbClr val="FF0000"/>
                </a:solidFill>
                <a:latin typeface="微软雅黑" pitchFamily="34" charset="-122"/>
                <a:ea typeface="微软雅黑" pitchFamily="34" charset="-122"/>
                <a:cs typeface="文鼎CS中等线"/>
              </a:rPr>
              <a:t>分钟粒度数据，该文件生成时延为</a:t>
            </a:r>
            <a:r>
              <a:rPr lang="en-US" altLang="zh-CN" sz="1100" kern="0" smtClean="0">
                <a:solidFill>
                  <a:srgbClr val="FF0000"/>
                </a:solidFill>
                <a:latin typeface="微软雅黑" pitchFamily="34" charset="-122"/>
                <a:ea typeface="微软雅黑" pitchFamily="34" charset="-122"/>
                <a:cs typeface="文鼎CS中等线"/>
              </a:rPr>
              <a:t>17</a:t>
            </a:r>
            <a:r>
              <a:rPr lang="zh-CN" altLang="en-US" sz="1100" kern="0" smtClean="0">
                <a:solidFill>
                  <a:srgbClr val="FF0000"/>
                </a:solidFill>
                <a:latin typeface="微软雅黑" pitchFamily="34" charset="-122"/>
                <a:ea typeface="微软雅黑" pitchFamily="34" charset="-122"/>
                <a:cs typeface="文鼎CS中等线"/>
              </a:rPr>
              <a:t>分钟，因此是由于文件生成延误导致整体处理延误。</a:t>
            </a:r>
            <a:endParaRPr kumimoji="0" lang="zh-CN" altLang="en-US" sz="1100"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文鼎CS中等线"/>
            </a:endParaRPr>
          </a:p>
        </p:txBody>
      </p:sp>
    </p:spTree>
    <p:extLst>
      <p:ext uri="{BB962C8B-B14F-4D97-AF65-F5344CB8AC3E}">
        <p14:creationId xmlns:p14="http://schemas.microsoft.com/office/powerpoint/2010/main" val="11328246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应用</a:t>
            </a:r>
            <a:r>
              <a:rPr lang="zh-CN" altLang="en-US" sz="2400">
                <a:solidFill>
                  <a:sysClr val="windowText" lastClr="000000"/>
                </a:solidFill>
                <a:latin typeface="微软雅黑" pitchFamily="34" charset="-122"/>
                <a:ea typeface="微软雅黑" pitchFamily="34" charset="-122"/>
                <a:cs typeface="+mn-cs"/>
              </a:rPr>
              <a:t>案例</a:t>
            </a:r>
          </a:p>
        </p:txBody>
      </p:sp>
      <p:graphicFrame>
        <p:nvGraphicFramePr>
          <p:cNvPr id="6" name="表格 5"/>
          <p:cNvGraphicFramePr>
            <a:graphicFrameLocks noGrp="1"/>
          </p:cNvGraphicFramePr>
          <p:nvPr>
            <p:extLst>
              <p:ext uri="{D42A27DB-BD31-4B8C-83A1-F6EECF244321}">
                <p14:modId xmlns:p14="http://schemas.microsoft.com/office/powerpoint/2010/main" val="3748973356"/>
              </p:ext>
            </p:extLst>
          </p:nvPr>
        </p:nvGraphicFramePr>
        <p:xfrm>
          <a:off x="467544" y="1772817"/>
          <a:ext cx="8208911" cy="4752527"/>
        </p:xfrm>
        <a:graphic>
          <a:graphicData uri="http://schemas.openxmlformats.org/drawingml/2006/table">
            <a:tbl>
              <a:tblPr>
                <a:effectLst>
                  <a:outerShdw blurRad="50800" dist="38100" dir="2700000" algn="tl" rotWithShape="0">
                    <a:prstClr val="black">
                      <a:alpha val="40000"/>
                    </a:prstClr>
                  </a:outerShdw>
                </a:effectLst>
              </a:tblPr>
              <a:tblGrid>
                <a:gridCol w="2545952"/>
                <a:gridCol w="2736304"/>
                <a:gridCol w="2926655"/>
              </a:tblGrid>
              <a:tr h="750399">
                <a:tc>
                  <a:txBody>
                    <a:bodyPr/>
                    <a:lstStyle/>
                    <a:p>
                      <a:pPr algn="ctr" fontAlgn="ctr"/>
                      <a:r>
                        <a:rPr lang="zh-CN" altLang="en-US" sz="2000" b="1" i="0" u="none" strike="noStrike">
                          <a:solidFill>
                            <a:srgbClr val="000000"/>
                          </a:solidFill>
                          <a:effectLst/>
                          <a:latin typeface="微软雅黑" pitchFamily="34" charset="-122"/>
                          <a:ea typeface="微软雅黑" pitchFamily="34" charset="-122"/>
                        </a:rPr>
                        <a:t>网优平台</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EF3"/>
                    </a:solidFill>
                  </a:tcPr>
                </a:tc>
                <a:tc>
                  <a:txBody>
                    <a:bodyPr/>
                    <a:lstStyle/>
                    <a:p>
                      <a:pPr algn="ctr" fontAlgn="ctr"/>
                      <a:r>
                        <a:rPr lang="zh-CN" altLang="en-US" sz="2000" b="1" i="0" u="none" strike="noStrike">
                          <a:solidFill>
                            <a:srgbClr val="000000"/>
                          </a:solidFill>
                          <a:effectLst/>
                          <a:latin typeface="微软雅黑" pitchFamily="34" charset="-122"/>
                          <a:ea typeface="微软雅黑" pitchFamily="34" charset="-122"/>
                        </a:rPr>
                        <a:t>综合分析</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zh-CN" altLang="en-US" sz="2000" b="1" i="0" u="none" strike="noStrike">
                          <a:solidFill>
                            <a:srgbClr val="000000"/>
                          </a:solidFill>
                          <a:effectLst/>
                          <a:latin typeface="微软雅黑" pitchFamily="34" charset="-122"/>
                          <a:ea typeface="微软雅黑" pitchFamily="34" charset="-122"/>
                        </a:rPr>
                        <a:t>客服支撑</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CCC00"/>
                    </a:solidFill>
                  </a:tcPr>
                </a:tc>
              </a:tr>
              <a:tr h="4002128">
                <a:tc>
                  <a:txBody>
                    <a:bodyPr/>
                    <a:lstStyle/>
                    <a:p>
                      <a:pPr algn="ctr" fontAlgn="t">
                        <a:lnSpc>
                          <a:spcPct val="150000"/>
                        </a:lnSpc>
                      </a:pPr>
                      <a:r>
                        <a:rPr lang="en-US" altLang="zh-CN" sz="1800" b="0" i="0" u="none" strike="noStrike">
                          <a:solidFill>
                            <a:srgbClr val="000000"/>
                          </a:solidFill>
                          <a:effectLst/>
                          <a:latin typeface="微软雅黑" pitchFamily="34" charset="-122"/>
                          <a:ea typeface="微软雅黑" pitchFamily="34" charset="-122"/>
                        </a:rPr>
                        <a:t>TD </a:t>
                      </a:r>
                      <a:r>
                        <a:rPr lang="zh-CN" altLang="en-US" sz="1800" b="0" i="0" u="none" strike="noStrike">
                          <a:solidFill>
                            <a:srgbClr val="000000"/>
                          </a:solidFill>
                          <a:effectLst/>
                          <a:latin typeface="微软雅黑" pitchFamily="34" charset="-122"/>
                          <a:ea typeface="微软雅黑" pitchFamily="34" charset="-122"/>
                        </a:rPr>
                        <a:t>性能数据</a:t>
                      </a:r>
                      <a:br>
                        <a:rPr lang="zh-CN" altLang="en-US" sz="1800" b="0" i="0" u="none" strike="noStrike">
                          <a:solidFill>
                            <a:srgbClr val="000000"/>
                          </a:solidFill>
                          <a:effectLst/>
                          <a:latin typeface="微软雅黑" pitchFamily="34" charset="-122"/>
                          <a:ea typeface="微软雅黑" pitchFamily="34" charset="-122"/>
                        </a:rPr>
                      </a:br>
                      <a:r>
                        <a:rPr lang="en-US" altLang="zh-CN" sz="1800" b="0" i="0" u="none" strike="noStrike">
                          <a:solidFill>
                            <a:srgbClr val="000000"/>
                          </a:solidFill>
                          <a:effectLst/>
                          <a:latin typeface="微软雅黑" pitchFamily="34" charset="-122"/>
                          <a:ea typeface="微软雅黑" pitchFamily="34" charset="-122"/>
                        </a:rPr>
                        <a:t>TD MR</a:t>
                      </a:r>
                      <a:r>
                        <a:rPr lang="zh-CN" altLang="en-US" sz="1800" b="0" i="0" u="none" strike="noStrike">
                          <a:solidFill>
                            <a:srgbClr val="000000"/>
                          </a:solidFill>
                          <a:effectLst/>
                          <a:latin typeface="微软雅黑" pitchFamily="34" charset="-122"/>
                          <a:ea typeface="微软雅黑" pitchFamily="34" charset="-122"/>
                        </a:rPr>
                        <a:t>数据</a:t>
                      </a:r>
                      <a:br>
                        <a:rPr lang="zh-CN" altLang="en-US" sz="1800" b="0" i="0" u="none" strike="noStrike">
                          <a:solidFill>
                            <a:srgbClr val="000000"/>
                          </a:solidFill>
                          <a:effectLst/>
                          <a:latin typeface="微软雅黑" pitchFamily="34" charset="-122"/>
                          <a:ea typeface="微软雅黑" pitchFamily="34" charset="-122"/>
                        </a:rPr>
                      </a:br>
                      <a:r>
                        <a:rPr lang="en-US" altLang="zh-CN" sz="1800" b="0" i="0" u="none" strike="noStrike">
                          <a:solidFill>
                            <a:srgbClr val="000000"/>
                          </a:solidFill>
                          <a:effectLst/>
                          <a:latin typeface="微软雅黑" pitchFamily="34" charset="-122"/>
                          <a:ea typeface="微软雅黑" pitchFamily="34" charset="-122"/>
                        </a:rPr>
                        <a:t>TD </a:t>
                      </a:r>
                      <a:r>
                        <a:rPr lang="zh-CN" altLang="en-US" sz="1800" b="0" i="0" u="none" strike="noStrike">
                          <a:solidFill>
                            <a:srgbClr val="000000"/>
                          </a:solidFill>
                          <a:effectLst/>
                          <a:latin typeface="微软雅黑" pitchFamily="34" charset="-122"/>
                          <a:ea typeface="微软雅黑" pitchFamily="34" charset="-122"/>
                        </a:rPr>
                        <a:t>参数数据</a:t>
                      </a:r>
                      <a:br>
                        <a:rPr lang="zh-CN" altLang="en-US" sz="1800" b="0" i="0" u="none" strike="noStrike">
                          <a:solidFill>
                            <a:srgbClr val="000000"/>
                          </a:solidFill>
                          <a:effectLst/>
                          <a:latin typeface="微软雅黑" pitchFamily="34" charset="-122"/>
                          <a:ea typeface="微软雅黑" pitchFamily="34" charset="-122"/>
                        </a:rPr>
                      </a:br>
                      <a:r>
                        <a:rPr lang="en-US" altLang="zh-CN" sz="1800" b="0" i="0" u="none" strike="noStrike">
                          <a:solidFill>
                            <a:srgbClr val="000000"/>
                          </a:solidFill>
                          <a:effectLst/>
                          <a:latin typeface="微软雅黑" pitchFamily="34" charset="-122"/>
                          <a:ea typeface="微软雅黑" pitchFamily="34" charset="-122"/>
                        </a:rPr>
                        <a:t>LTE </a:t>
                      </a:r>
                      <a:r>
                        <a:rPr lang="zh-CN" altLang="en-US" sz="1800" b="0" i="0" u="none" strike="noStrike">
                          <a:solidFill>
                            <a:srgbClr val="000000"/>
                          </a:solidFill>
                          <a:effectLst/>
                          <a:latin typeface="微软雅黑" pitchFamily="34" charset="-122"/>
                          <a:ea typeface="微软雅黑" pitchFamily="34" charset="-122"/>
                        </a:rPr>
                        <a:t>性能数据</a:t>
                      </a:r>
                      <a:br>
                        <a:rPr lang="zh-CN" altLang="en-US" sz="1800" b="0" i="0" u="none" strike="noStrike">
                          <a:solidFill>
                            <a:srgbClr val="000000"/>
                          </a:solidFill>
                          <a:effectLst/>
                          <a:latin typeface="微软雅黑" pitchFamily="34" charset="-122"/>
                          <a:ea typeface="微软雅黑" pitchFamily="34" charset="-122"/>
                        </a:rPr>
                      </a:br>
                      <a:r>
                        <a:rPr lang="en-US" altLang="zh-CN" sz="1800" b="0" i="0" u="none" strike="noStrike">
                          <a:solidFill>
                            <a:srgbClr val="000000"/>
                          </a:solidFill>
                          <a:effectLst/>
                          <a:latin typeface="微软雅黑" pitchFamily="34" charset="-122"/>
                          <a:ea typeface="微软雅黑" pitchFamily="34" charset="-122"/>
                        </a:rPr>
                        <a:t>LTE MR</a:t>
                      </a:r>
                      <a:r>
                        <a:rPr lang="zh-CN" altLang="en-US" sz="1800" b="0" i="0" u="none" strike="noStrike">
                          <a:solidFill>
                            <a:srgbClr val="000000"/>
                          </a:solidFill>
                          <a:effectLst/>
                          <a:latin typeface="微软雅黑" pitchFamily="34" charset="-122"/>
                          <a:ea typeface="微软雅黑" pitchFamily="34" charset="-122"/>
                        </a:rPr>
                        <a:t>数据</a:t>
                      </a:r>
                      <a:br>
                        <a:rPr lang="zh-CN" altLang="en-US" sz="1800" b="0" i="0" u="none" strike="noStrike">
                          <a:solidFill>
                            <a:srgbClr val="000000"/>
                          </a:solidFill>
                          <a:effectLst/>
                          <a:latin typeface="微软雅黑" pitchFamily="34" charset="-122"/>
                          <a:ea typeface="微软雅黑" pitchFamily="34" charset="-122"/>
                        </a:rPr>
                      </a:br>
                      <a:r>
                        <a:rPr lang="en-US" altLang="zh-CN" sz="1800" b="0" i="0" u="none" strike="noStrike">
                          <a:solidFill>
                            <a:srgbClr val="000000"/>
                          </a:solidFill>
                          <a:effectLst/>
                          <a:latin typeface="微软雅黑" pitchFamily="34" charset="-122"/>
                          <a:ea typeface="微软雅黑" pitchFamily="34" charset="-122"/>
                        </a:rPr>
                        <a:t>LTE </a:t>
                      </a:r>
                      <a:r>
                        <a:rPr lang="zh-CN" altLang="en-US" sz="1800" b="0" i="0" u="none" strike="noStrike">
                          <a:solidFill>
                            <a:srgbClr val="000000"/>
                          </a:solidFill>
                          <a:effectLst/>
                          <a:latin typeface="微软雅黑" pitchFamily="34" charset="-122"/>
                          <a:ea typeface="微软雅黑" pitchFamily="34" charset="-122"/>
                        </a:rPr>
                        <a:t>参数数据</a:t>
                      </a:r>
                      <a:br>
                        <a:rPr lang="zh-CN" altLang="en-US" sz="1800" b="0" i="0" u="none" strike="noStrike">
                          <a:solidFill>
                            <a:srgbClr val="000000"/>
                          </a:solidFill>
                          <a:effectLst/>
                          <a:latin typeface="微软雅黑" pitchFamily="34" charset="-122"/>
                          <a:ea typeface="微软雅黑" pitchFamily="34" charset="-122"/>
                        </a:rPr>
                      </a:br>
                      <a:r>
                        <a:rPr lang="en-US" altLang="zh-CN" sz="1800" b="0" i="0" u="none" strike="noStrike">
                          <a:solidFill>
                            <a:srgbClr val="000000"/>
                          </a:solidFill>
                          <a:effectLst/>
                          <a:latin typeface="微软雅黑" pitchFamily="34" charset="-122"/>
                          <a:ea typeface="微软雅黑" pitchFamily="34" charset="-122"/>
                        </a:rPr>
                        <a:t>LTE </a:t>
                      </a:r>
                      <a:r>
                        <a:rPr lang="zh-CN" altLang="en-US" sz="1800" b="0" i="0" u="none" strike="noStrike">
                          <a:solidFill>
                            <a:srgbClr val="000000"/>
                          </a:solidFill>
                          <a:effectLst/>
                          <a:latin typeface="微软雅黑" pitchFamily="34" charset="-122"/>
                          <a:ea typeface="微软雅黑" pitchFamily="34" charset="-122"/>
                        </a:rPr>
                        <a:t>资源数据</a:t>
                      </a:r>
                      <a:br>
                        <a:rPr lang="zh-CN" altLang="en-US" sz="1800" b="0" i="0" u="none" strike="noStrike">
                          <a:solidFill>
                            <a:srgbClr val="000000"/>
                          </a:solidFill>
                          <a:effectLst/>
                          <a:latin typeface="微软雅黑" pitchFamily="34" charset="-122"/>
                          <a:ea typeface="微软雅黑" pitchFamily="34" charset="-122"/>
                        </a:rPr>
                      </a:br>
                      <a:r>
                        <a:rPr lang="en-US" altLang="zh-CN" sz="1800" b="0" i="0" u="none" strike="noStrike">
                          <a:solidFill>
                            <a:srgbClr val="000000"/>
                          </a:solidFill>
                          <a:effectLst/>
                          <a:latin typeface="微软雅黑" pitchFamily="34" charset="-122"/>
                          <a:ea typeface="微软雅黑" pitchFamily="34" charset="-122"/>
                        </a:rPr>
                        <a:t>GSM MR</a:t>
                      </a:r>
                      <a:r>
                        <a:rPr lang="zh-CN" altLang="en-US" sz="1800" b="0" i="0" u="none" strike="noStrike" smtClean="0">
                          <a:solidFill>
                            <a:srgbClr val="000000"/>
                          </a:solidFill>
                          <a:effectLst/>
                          <a:latin typeface="微软雅黑" pitchFamily="34" charset="-122"/>
                          <a:ea typeface="微软雅黑" pitchFamily="34" charset="-122"/>
                        </a:rPr>
                        <a:t>数据</a:t>
                      </a:r>
                      <a:endParaRPr lang="en-US" altLang="zh-CN" sz="1800" b="0" i="0" u="none" strike="noStrike" smtClean="0">
                        <a:solidFill>
                          <a:srgbClr val="000000"/>
                        </a:solidFill>
                        <a:effectLst/>
                        <a:latin typeface="微软雅黑" pitchFamily="34" charset="-122"/>
                        <a:ea typeface="微软雅黑" pitchFamily="34" charset="-122"/>
                      </a:endParaRPr>
                    </a:p>
                    <a:p>
                      <a:pPr algn="ctr" fontAlgn="t">
                        <a:lnSpc>
                          <a:spcPct val="150000"/>
                        </a:lnSpc>
                      </a:pPr>
                      <a:r>
                        <a:rPr lang="en-US" altLang="zh-CN" sz="1800" b="0" i="0" u="none" strike="noStrike" smtClean="0">
                          <a:solidFill>
                            <a:srgbClr val="000000"/>
                          </a:solidFill>
                          <a:effectLst/>
                          <a:latin typeface="微软雅黑" pitchFamily="34" charset="-122"/>
                          <a:ea typeface="微软雅黑" pitchFamily="34" charset="-122"/>
                        </a:rPr>
                        <a:t>……</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50000"/>
                        </a:lnSpc>
                      </a:pPr>
                      <a:r>
                        <a:rPr lang="zh-CN" altLang="en-US" sz="1800" b="0" i="0" u="none" strike="noStrike">
                          <a:solidFill>
                            <a:srgbClr val="000000"/>
                          </a:solidFill>
                          <a:effectLst/>
                          <a:latin typeface="微软雅黑" pitchFamily="34" charset="-122"/>
                          <a:ea typeface="微软雅黑" pitchFamily="34" charset="-122"/>
                        </a:rPr>
                        <a:t>话务网数据</a:t>
                      </a:r>
                      <a:br>
                        <a:rPr lang="zh-CN" altLang="en-US" sz="1800" b="0" i="0" u="none" strike="noStrike">
                          <a:solidFill>
                            <a:srgbClr val="000000"/>
                          </a:solidFill>
                          <a:effectLst/>
                          <a:latin typeface="微软雅黑" pitchFamily="34" charset="-122"/>
                          <a:ea typeface="微软雅黑" pitchFamily="34" charset="-122"/>
                        </a:rPr>
                      </a:br>
                      <a:r>
                        <a:rPr lang="zh-CN" altLang="en-US" sz="1800" b="0" i="0" u="none" strike="noStrike">
                          <a:solidFill>
                            <a:srgbClr val="000000"/>
                          </a:solidFill>
                          <a:effectLst/>
                          <a:latin typeface="微软雅黑" pitchFamily="34" charset="-122"/>
                          <a:ea typeface="微软雅黑" pitchFamily="34" charset="-122"/>
                        </a:rPr>
                        <a:t>数据网数据</a:t>
                      </a:r>
                      <a:br>
                        <a:rPr lang="zh-CN" altLang="en-US" sz="1800" b="0" i="0" u="none" strike="noStrike">
                          <a:solidFill>
                            <a:srgbClr val="000000"/>
                          </a:solidFill>
                          <a:effectLst/>
                          <a:latin typeface="微软雅黑" pitchFamily="34" charset="-122"/>
                          <a:ea typeface="微软雅黑" pitchFamily="34" charset="-122"/>
                        </a:rPr>
                      </a:br>
                      <a:r>
                        <a:rPr lang="zh-CN" altLang="en-US" sz="1800" b="0" i="0" u="none" strike="noStrike">
                          <a:solidFill>
                            <a:srgbClr val="000000"/>
                          </a:solidFill>
                          <a:effectLst/>
                          <a:latin typeface="微软雅黑" pitchFamily="34" charset="-122"/>
                          <a:ea typeface="微软雅黑" pitchFamily="34" charset="-122"/>
                        </a:rPr>
                        <a:t>经分数据</a:t>
                      </a:r>
                      <a:br>
                        <a:rPr lang="zh-CN" altLang="en-US" sz="1800" b="0" i="0" u="none" strike="noStrike">
                          <a:solidFill>
                            <a:srgbClr val="000000"/>
                          </a:solidFill>
                          <a:effectLst/>
                          <a:latin typeface="微软雅黑" pitchFamily="34" charset="-122"/>
                          <a:ea typeface="微软雅黑" pitchFamily="34" charset="-122"/>
                        </a:rPr>
                      </a:br>
                      <a:r>
                        <a:rPr lang="zh-CN" altLang="en-US" sz="1800" b="0" i="0" u="none" strike="noStrike">
                          <a:solidFill>
                            <a:srgbClr val="000000"/>
                          </a:solidFill>
                          <a:effectLst/>
                          <a:latin typeface="微软雅黑" pitchFamily="34" charset="-122"/>
                          <a:ea typeface="微软雅黑" pitchFamily="34" charset="-122"/>
                        </a:rPr>
                        <a:t>网优数据</a:t>
                      </a:r>
                      <a:br>
                        <a:rPr lang="zh-CN" altLang="en-US" sz="1800" b="0" i="0" u="none" strike="noStrike">
                          <a:solidFill>
                            <a:srgbClr val="000000"/>
                          </a:solidFill>
                          <a:effectLst/>
                          <a:latin typeface="微软雅黑" pitchFamily="34" charset="-122"/>
                          <a:ea typeface="微软雅黑" pitchFamily="34" charset="-122"/>
                        </a:rPr>
                      </a:br>
                      <a:r>
                        <a:rPr lang="zh-CN" altLang="en-US" sz="1800" b="0" i="0" u="none" strike="noStrike">
                          <a:solidFill>
                            <a:srgbClr val="000000"/>
                          </a:solidFill>
                          <a:effectLst/>
                          <a:latin typeface="微软雅黑" pitchFamily="34" charset="-122"/>
                          <a:ea typeface="微软雅黑" pitchFamily="34" charset="-122"/>
                        </a:rPr>
                        <a:t>信令数据</a:t>
                      </a:r>
                      <a:br>
                        <a:rPr lang="zh-CN" altLang="en-US" sz="1800" b="0" i="0" u="none" strike="noStrike">
                          <a:solidFill>
                            <a:srgbClr val="000000"/>
                          </a:solidFill>
                          <a:effectLst/>
                          <a:latin typeface="微软雅黑" pitchFamily="34" charset="-122"/>
                          <a:ea typeface="微软雅黑" pitchFamily="34" charset="-122"/>
                        </a:rPr>
                      </a:br>
                      <a:r>
                        <a:rPr lang="zh-CN" altLang="en-US" sz="1800" b="0" i="0" u="none" strike="noStrike">
                          <a:solidFill>
                            <a:srgbClr val="000000"/>
                          </a:solidFill>
                          <a:effectLst/>
                          <a:latin typeface="微软雅黑" pitchFamily="34" charset="-122"/>
                          <a:ea typeface="微软雅黑" pitchFamily="34" charset="-122"/>
                        </a:rPr>
                        <a:t>告警数据</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lnSpc>
                          <a:spcPct val="150000"/>
                        </a:lnSpc>
                      </a:pPr>
                      <a:r>
                        <a:rPr lang="zh-CN" altLang="en-US" sz="1800" b="0" i="0" u="none" strike="noStrike">
                          <a:solidFill>
                            <a:srgbClr val="000000"/>
                          </a:solidFill>
                          <a:effectLst/>
                          <a:latin typeface="微软雅黑" pitchFamily="34" charset="-122"/>
                          <a:ea typeface="微软雅黑" pitchFamily="34" charset="-122"/>
                        </a:rPr>
                        <a:t>短信黑名单数据</a:t>
                      </a:r>
                      <a:br>
                        <a:rPr lang="zh-CN" altLang="en-US" sz="1800" b="0" i="0" u="none" strike="noStrike">
                          <a:solidFill>
                            <a:srgbClr val="000000"/>
                          </a:solidFill>
                          <a:effectLst/>
                          <a:latin typeface="微软雅黑" pitchFamily="34" charset="-122"/>
                          <a:ea typeface="微软雅黑" pitchFamily="34" charset="-122"/>
                        </a:rPr>
                      </a:br>
                      <a:r>
                        <a:rPr lang="zh-CN" altLang="en-US" sz="1800" b="0" i="0" u="none" strike="noStrike">
                          <a:solidFill>
                            <a:srgbClr val="000000"/>
                          </a:solidFill>
                          <a:effectLst/>
                          <a:latin typeface="微软雅黑" pitchFamily="34" charset="-122"/>
                          <a:ea typeface="微软雅黑" pitchFamily="34" charset="-122"/>
                        </a:rPr>
                        <a:t>全时通平台数据</a:t>
                      </a:r>
                      <a:br>
                        <a:rPr lang="zh-CN" altLang="en-US" sz="1800" b="0" i="0" u="none" strike="noStrike">
                          <a:solidFill>
                            <a:srgbClr val="000000"/>
                          </a:solidFill>
                          <a:effectLst/>
                          <a:latin typeface="微软雅黑" pitchFamily="34" charset="-122"/>
                          <a:ea typeface="微软雅黑" pitchFamily="34" charset="-122"/>
                        </a:rPr>
                      </a:br>
                      <a:r>
                        <a:rPr lang="zh-CN" altLang="en-US" sz="1800" b="0" i="0" u="none" strike="noStrike">
                          <a:solidFill>
                            <a:srgbClr val="000000"/>
                          </a:solidFill>
                          <a:effectLst/>
                          <a:latin typeface="微软雅黑" pitchFamily="34" charset="-122"/>
                          <a:ea typeface="微软雅黑" pitchFamily="34" charset="-122"/>
                        </a:rPr>
                        <a:t>彩信日志数据</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21" name="矩形 20"/>
          <p:cNvSpPr/>
          <p:nvPr/>
        </p:nvSpPr>
        <p:spPr>
          <a:xfrm>
            <a:off x="107504" y="908720"/>
            <a:ext cx="8928000" cy="720080"/>
          </a:xfrm>
          <a:prstGeom prst="rect">
            <a:avLst/>
          </a:prstGeom>
          <a:solidFill>
            <a:schemeClr val="bg1">
              <a:lumMod val="95000"/>
            </a:schemeClr>
          </a:solidFill>
          <a:ln>
            <a:solidFill>
              <a:schemeClr val="bg1">
                <a:lumMod val="50000"/>
              </a:schemeClr>
            </a:solidFill>
          </a:ln>
        </p:spPr>
        <p:txBody>
          <a:bodyPr wrap="square" anchor="ctr" anchorCtr="0">
            <a:noAutofit/>
          </a:bodyPr>
          <a:lstStyle/>
          <a:p>
            <a:pPr algn="ctr"/>
            <a:r>
              <a:rPr lang="en-US" altLang="zh-CN" sz="1600" b="1" smtClean="0">
                <a:latin typeface="微软雅黑" pitchFamily="34" charset="-122"/>
                <a:ea typeface="微软雅黑" pitchFamily="34" charset="-122"/>
              </a:rPr>
              <a:t>FPF</a:t>
            </a:r>
            <a:r>
              <a:rPr lang="zh-CN" altLang="en-US" sz="1600" b="1" smtClean="0">
                <a:latin typeface="微软雅黑" pitchFamily="34" charset="-122"/>
                <a:ea typeface="微软雅黑" pitchFamily="34" charset="-122"/>
              </a:rPr>
              <a:t>框架目前已在网优平台、综合分析、客服支撑等系统中得到广泛应用，系统运行高效稳定。</a:t>
            </a:r>
            <a:endParaRPr lang="zh-CN" altLang="en-US" sz="2000" b="1"/>
          </a:p>
        </p:txBody>
      </p:sp>
    </p:spTree>
    <p:extLst>
      <p:ext uri="{BB962C8B-B14F-4D97-AF65-F5344CB8AC3E}">
        <p14:creationId xmlns:p14="http://schemas.microsoft.com/office/powerpoint/2010/main" val="42196576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650" y="444500"/>
            <a:ext cx="1023938" cy="463550"/>
          </a:xfrm>
          <a:ln algn="ctr"/>
        </p:spPr>
        <p:txBody>
          <a:bodyPr lIns="90000" tIns="46800" rIns="90000" bIns="46800">
            <a:spAutoFit/>
          </a:bodyPr>
          <a:lstStyle/>
          <a:p>
            <a:pPr eaLnBrk="1" fontAlgn="auto" hangingPunct="1">
              <a:spcBef>
                <a:spcPts val="0"/>
              </a:spcBef>
              <a:spcAft>
                <a:spcPts val="0"/>
              </a:spcAft>
              <a:defRPr/>
            </a:pPr>
            <a:r>
              <a:rPr lang="zh-CN" altLang="en-US" sz="2400">
                <a:solidFill>
                  <a:sysClr val="windowText" lastClr="000000"/>
                </a:solidFill>
                <a:latin typeface="微软雅黑" pitchFamily="34" charset="-122"/>
                <a:ea typeface="微软雅黑" pitchFamily="34" charset="-122"/>
                <a:cs typeface="+mn-cs"/>
              </a:rPr>
              <a:t>目录</a:t>
            </a:r>
          </a:p>
        </p:txBody>
      </p:sp>
      <p:sp>
        <p:nvSpPr>
          <p:cNvPr id="52" name="圆角矩形 51"/>
          <p:cNvSpPr/>
          <p:nvPr/>
        </p:nvSpPr>
        <p:spPr bwMode="auto">
          <a:xfrm>
            <a:off x="900113" y="1631950"/>
            <a:ext cx="7488237" cy="468313"/>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53" name="圆角矩形 52"/>
          <p:cNvSpPr/>
          <p:nvPr/>
        </p:nvSpPr>
        <p:spPr bwMode="auto">
          <a:xfrm>
            <a:off x="900113" y="3824288"/>
            <a:ext cx="7488237" cy="468312"/>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7" name="圆角矩形 6"/>
          <p:cNvSpPr/>
          <p:nvPr/>
        </p:nvSpPr>
        <p:spPr bwMode="auto">
          <a:xfrm>
            <a:off x="900113" y="4905375"/>
            <a:ext cx="7488237" cy="468313"/>
          </a:xfrm>
          <a:prstGeom prst="roundRect">
            <a:avLst/>
          </a:prstGeom>
          <a:solidFill>
            <a:srgbClr val="00B0F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2" name="TextBox 1"/>
          <p:cNvSpPr txBox="1"/>
          <p:nvPr/>
        </p:nvSpPr>
        <p:spPr bwMode="auto">
          <a:xfrm>
            <a:off x="1116013" y="1700213"/>
            <a:ext cx="2951162" cy="368300"/>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设计理念</a:t>
            </a:r>
          </a:p>
        </p:txBody>
      </p:sp>
      <p:sp>
        <p:nvSpPr>
          <p:cNvPr id="10" name="TextBox 9"/>
          <p:cNvSpPr txBox="1"/>
          <p:nvPr/>
        </p:nvSpPr>
        <p:spPr bwMode="auto">
          <a:xfrm>
            <a:off x="1187450" y="3867150"/>
            <a:ext cx="2663825" cy="369888"/>
          </a:xfrm>
          <a:prstGeom prst="rect">
            <a:avLst/>
          </a:prstGeom>
          <a:noFill/>
          <a:ln w="9525">
            <a:noFill/>
            <a:miter lim="800000"/>
            <a:headEnd/>
            <a:tailEnd/>
          </a:ln>
        </p:spPr>
        <p:txBody>
          <a:bodyPr anchor="ctr">
            <a:spAutoFit/>
          </a:bodyPr>
          <a:lstStyle/>
          <a:p>
            <a:pPr>
              <a:defRPr/>
            </a:pPr>
            <a:r>
              <a:rPr lang="zh-CN" altLang="en-US" b="1" kern="0" smtClean="0">
                <a:solidFill>
                  <a:schemeClr val="bg1"/>
                </a:solidFill>
                <a:latin typeface="微软雅黑" pitchFamily="34" charset="-122"/>
                <a:ea typeface="微软雅黑" pitchFamily="34" charset="-122"/>
                <a:cs typeface="文鼎CS中等线"/>
              </a:rPr>
              <a:t>系统应用</a:t>
            </a:r>
            <a:endParaRPr lang="zh-CN" altLang="en-US" b="1" kern="0">
              <a:solidFill>
                <a:schemeClr val="bg1"/>
              </a:solidFill>
              <a:latin typeface="微软雅黑" pitchFamily="34" charset="-122"/>
              <a:ea typeface="微软雅黑" pitchFamily="34" charset="-122"/>
              <a:cs typeface="文鼎CS中等线"/>
            </a:endParaRPr>
          </a:p>
        </p:txBody>
      </p:sp>
      <p:sp>
        <p:nvSpPr>
          <p:cNvPr id="11" name="TextBox 10"/>
          <p:cNvSpPr txBox="1"/>
          <p:nvPr/>
        </p:nvSpPr>
        <p:spPr bwMode="auto">
          <a:xfrm>
            <a:off x="1201738" y="4941888"/>
            <a:ext cx="3298825" cy="369887"/>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特点</a:t>
            </a:r>
            <a:r>
              <a:rPr lang="en-US" altLang="zh-CN" b="1" kern="0">
                <a:solidFill>
                  <a:schemeClr val="bg1"/>
                </a:solidFill>
                <a:latin typeface="微软雅黑" pitchFamily="34" charset="-122"/>
                <a:ea typeface="微软雅黑" pitchFamily="34" charset="-122"/>
                <a:cs typeface="文鼎CS中等线"/>
              </a:rPr>
              <a:t>&amp;</a:t>
            </a:r>
            <a:r>
              <a:rPr lang="zh-CN" altLang="en-US" b="1" kern="0">
                <a:solidFill>
                  <a:schemeClr val="bg1"/>
                </a:solidFill>
                <a:latin typeface="微软雅黑" pitchFamily="34" charset="-122"/>
                <a:ea typeface="微软雅黑" pitchFamily="34" charset="-122"/>
                <a:cs typeface="文鼎CS中等线"/>
              </a:rPr>
              <a:t>优势</a:t>
            </a:r>
          </a:p>
        </p:txBody>
      </p:sp>
      <p:sp>
        <p:nvSpPr>
          <p:cNvPr id="12" name="圆角矩形 11"/>
          <p:cNvSpPr/>
          <p:nvPr/>
        </p:nvSpPr>
        <p:spPr bwMode="auto">
          <a:xfrm>
            <a:off x="900113" y="2708275"/>
            <a:ext cx="7488237" cy="468313"/>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13" name="TextBox 12"/>
          <p:cNvSpPr txBox="1"/>
          <p:nvPr/>
        </p:nvSpPr>
        <p:spPr bwMode="auto">
          <a:xfrm>
            <a:off x="1187450" y="2751138"/>
            <a:ext cx="2663825" cy="369887"/>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体系</a:t>
            </a:r>
            <a:r>
              <a:rPr lang="zh-CN" altLang="en-US" b="1" kern="0" smtClean="0">
                <a:solidFill>
                  <a:schemeClr val="bg1"/>
                </a:solidFill>
                <a:latin typeface="微软雅黑" pitchFamily="34" charset="-122"/>
                <a:ea typeface="微软雅黑" pitchFamily="34" charset="-122"/>
                <a:cs typeface="文鼎CS中等线"/>
              </a:rPr>
              <a:t>架构</a:t>
            </a:r>
            <a:endParaRPr lang="zh-CN" altLang="en-US" b="1" kern="0">
              <a:solidFill>
                <a:schemeClr val="bg1"/>
              </a:solidFill>
              <a:latin typeface="微软雅黑" pitchFamily="34" charset="-122"/>
              <a:ea typeface="微软雅黑" pitchFamily="34" charset="-122"/>
              <a:cs typeface="文鼎CS中等线"/>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框架特性</a:t>
            </a:r>
            <a:endParaRPr lang="zh-CN" altLang="en-US" sz="2400">
              <a:solidFill>
                <a:sysClr val="windowText" lastClr="000000"/>
              </a:solidFill>
              <a:latin typeface="微软雅黑" pitchFamily="34" charset="-122"/>
              <a:ea typeface="微软雅黑" pitchFamily="34" charset="-122"/>
              <a:cs typeface="+mn-cs"/>
            </a:endParaRPr>
          </a:p>
        </p:txBody>
      </p:sp>
      <p:sp>
        <p:nvSpPr>
          <p:cNvPr id="4" name="矩形 3"/>
          <p:cNvSpPr/>
          <p:nvPr/>
        </p:nvSpPr>
        <p:spPr>
          <a:xfrm>
            <a:off x="467544" y="1046341"/>
            <a:ext cx="8208912" cy="5693866"/>
          </a:xfrm>
          <a:prstGeom prst="rect">
            <a:avLst/>
          </a:prstGeom>
        </p:spPr>
        <p:txBody>
          <a:bodyPr wrap="square">
            <a:spAutoFit/>
          </a:bodyPr>
          <a:lstStyle/>
          <a:p>
            <a:pPr marL="342900" indent="-342900">
              <a:lnSpc>
                <a:spcPct val="200000"/>
              </a:lnSpc>
              <a:buFont typeface="+mj-ea"/>
              <a:buAutoNum type="circleNumDbPlain"/>
              <a:defRPr/>
            </a:pPr>
            <a:r>
              <a:rPr lang="zh-CN" altLang="en-US" sz="1400" smtClean="0">
                <a:latin typeface="微软雅黑" pitchFamily="34" charset="-122"/>
                <a:ea typeface="微软雅黑" pitchFamily="34" charset="-122"/>
              </a:rPr>
              <a:t>该框架是</a:t>
            </a:r>
            <a:r>
              <a:rPr lang="zh-CN" altLang="en-US" sz="1400">
                <a:latin typeface="微软雅黑" pitchFamily="34" charset="-122"/>
                <a:ea typeface="微软雅黑" pitchFamily="34" charset="-122"/>
              </a:rPr>
              <a:t>将</a:t>
            </a:r>
            <a:r>
              <a:rPr lang="zh-CN" altLang="en-US" sz="1400">
                <a:solidFill>
                  <a:srgbClr val="FF0000"/>
                </a:solidFill>
                <a:latin typeface="微软雅黑" pitchFamily="34" charset="-122"/>
                <a:ea typeface="微软雅黑" pitchFamily="34" charset="-122"/>
              </a:rPr>
              <a:t>文件</a:t>
            </a:r>
            <a:r>
              <a:rPr lang="zh-CN" altLang="en-US" sz="1400" smtClean="0">
                <a:solidFill>
                  <a:srgbClr val="FF0000"/>
                </a:solidFill>
                <a:latin typeface="微软雅黑" pitchFamily="34" charset="-122"/>
                <a:ea typeface="微软雅黑" pitchFamily="34" charset="-122"/>
              </a:rPr>
              <a:t>的采集、解析、入库整体处理</a:t>
            </a:r>
            <a:r>
              <a:rPr lang="zh-CN" altLang="en-US" sz="1400">
                <a:solidFill>
                  <a:srgbClr val="FF0000"/>
                </a:solidFill>
                <a:latin typeface="微软雅黑" pitchFamily="34" charset="-122"/>
                <a:ea typeface="微软雅黑" pitchFamily="34" charset="-122"/>
              </a:rPr>
              <a:t>过程高度</a:t>
            </a:r>
            <a:r>
              <a:rPr lang="zh-CN" altLang="en-US" sz="1400" smtClean="0">
                <a:solidFill>
                  <a:srgbClr val="FF0000"/>
                </a:solidFill>
                <a:latin typeface="微软雅黑" pitchFamily="34" charset="-122"/>
                <a:ea typeface="微软雅黑" pitchFamily="34" charset="-122"/>
              </a:rPr>
              <a:t>抽象化</a:t>
            </a:r>
            <a:r>
              <a:rPr lang="zh-CN" altLang="en-US" sz="1400" smtClean="0">
                <a:latin typeface="微软雅黑" pitchFamily="34" charset="-122"/>
                <a:ea typeface="微软雅黑" pitchFamily="34" charset="-122"/>
              </a:rPr>
              <a:t>之后形成的框架，它是一个稳定、高效、轻量级、多线程、易扩展、易维护、细节考虑周全的</a:t>
            </a:r>
            <a:r>
              <a:rPr lang="zh-CN" altLang="en-US" sz="1400" smtClean="0">
                <a:solidFill>
                  <a:srgbClr val="FF0000"/>
                </a:solidFill>
                <a:latin typeface="微软雅黑" pitchFamily="34" charset="-122"/>
                <a:ea typeface="微软雅黑" pitchFamily="34" charset="-122"/>
              </a:rPr>
              <a:t>调度框架</a:t>
            </a:r>
            <a:r>
              <a:rPr lang="zh-CN" altLang="en-US" sz="1400" smtClean="0">
                <a:latin typeface="微软雅黑" pitchFamily="34" charset="-122"/>
                <a:ea typeface="微软雅黑" pitchFamily="34" charset="-122"/>
              </a:rPr>
              <a:t>，是集文件采集和文件解析为一体的</a:t>
            </a:r>
            <a:r>
              <a:rPr lang="zh-CN" altLang="en-US" sz="1400" smtClean="0">
                <a:solidFill>
                  <a:srgbClr val="FF0000"/>
                </a:solidFill>
                <a:latin typeface="微软雅黑" pitchFamily="34" charset="-122"/>
                <a:ea typeface="微软雅黑" pitchFamily="34" charset="-122"/>
              </a:rPr>
              <a:t>融合框架</a:t>
            </a:r>
            <a:r>
              <a:rPr lang="zh-CN" altLang="en-US" sz="1400" smtClean="0">
                <a:latin typeface="微软雅黑" pitchFamily="34" charset="-122"/>
                <a:ea typeface="微软雅黑" pitchFamily="34" charset="-122"/>
              </a:rPr>
              <a:t>。</a:t>
            </a:r>
            <a:endParaRPr lang="en-US" altLang="zh-CN" sz="1400" smtClean="0">
              <a:latin typeface="微软雅黑" pitchFamily="34" charset="-122"/>
              <a:ea typeface="微软雅黑" pitchFamily="34" charset="-122"/>
            </a:endParaRPr>
          </a:p>
          <a:p>
            <a:pPr marL="342900" indent="-342900">
              <a:lnSpc>
                <a:spcPct val="200000"/>
              </a:lnSpc>
              <a:buFont typeface="+mj-ea"/>
              <a:buAutoNum type="circleNumDbPlain"/>
              <a:defRPr/>
            </a:pPr>
            <a:r>
              <a:rPr lang="zh-CN" altLang="en-US" sz="1400" smtClean="0">
                <a:latin typeface="微软雅黑" pitchFamily="34" charset="-122"/>
                <a:ea typeface="微软雅黑" pitchFamily="34" charset="-122"/>
              </a:rPr>
              <a:t>该框架提供</a:t>
            </a:r>
            <a:r>
              <a:rPr lang="zh-CN" altLang="en-US" sz="1400">
                <a:solidFill>
                  <a:srgbClr val="FF0000"/>
                </a:solidFill>
                <a:latin typeface="微软雅黑" pitchFamily="34" charset="-122"/>
                <a:ea typeface="微软雅黑" pitchFamily="34" charset="-122"/>
              </a:rPr>
              <a:t>文件采集和文件</a:t>
            </a:r>
            <a:r>
              <a:rPr lang="zh-CN" altLang="en-US" sz="1400" smtClean="0">
                <a:solidFill>
                  <a:srgbClr val="FF0000"/>
                </a:solidFill>
                <a:latin typeface="微软雅黑" pitchFamily="34" charset="-122"/>
                <a:ea typeface="微软雅黑" pitchFamily="34" charset="-122"/>
              </a:rPr>
              <a:t>解析入库</a:t>
            </a:r>
            <a:r>
              <a:rPr lang="zh-CN" altLang="en-US" sz="1400" smtClean="0">
                <a:latin typeface="微软雅黑" pitchFamily="34" charset="-122"/>
                <a:ea typeface="微软雅黑" pitchFamily="34" charset="-122"/>
              </a:rPr>
              <a:t>两</a:t>
            </a:r>
            <a:r>
              <a:rPr lang="zh-CN" altLang="en-US" sz="1400">
                <a:latin typeface="微软雅黑" pitchFamily="34" charset="-122"/>
                <a:ea typeface="微软雅黑" pitchFamily="34" charset="-122"/>
              </a:rPr>
              <a:t>个核心的</a:t>
            </a:r>
            <a:r>
              <a:rPr lang="zh-CN" altLang="en-US" sz="1400" smtClean="0">
                <a:latin typeface="微软雅黑" pitchFamily="34" charset="-122"/>
                <a:ea typeface="微软雅黑" pitchFamily="34" charset="-122"/>
              </a:rPr>
              <a:t>功能模块，提供</a:t>
            </a:r>
            <a:r>
              <a:rPr lang="zh-CN" altLang="en-US" sz="1400" smtClean="0">
                <a:solidFill>
                  <a:srgbClr val="FF0000"/>
                </a:solidFill>
                <a:latin typeface="微软雅黑" pitchFamily="34" charset="-122"/>
                <a:ea typeface="微软雅黑" pitchFamily="34" charset="-122"/>
              </a:rPr>
              <a:t>标准的辅助能力</a:t>
            </a:r>
            <a:r>
              <a:rPr lang="zh-CN" altLang="en-US" sz="1400" smtClean="0">
                <a:latin typeface="微软雅黑" pitchFamily="34" charset="-122"/>
                <a:ea typeface="微软雅黑" pitchFamily="34" charset="-122"/>
              </a:rPr>
              <a:t>，使开发</a:t>
            </a:r>
            <a:r>
              <a:rPr lang="zh-CN" altLang="en-US" sz="1400">
                <a:latin typeface="微软雅黑" pitchFamily="34" charset="-122"/>
                <a:ea typeface="微软雅黑" pitchFamily="34" charset="-122"/>
              </a:rPr>
              <a:t>者</a:t>
            </a:r>
            <a:r>
              <a:rPr lang="zh-CN" altLang="en-US" sz="1400" smtClean="0">
                <a:latin typeface="微软雅黑" pitchFamily="34" charset="-122"/>
                <a:ea typeface="微软雅黑" pitchFamily="34" charset="-122"/>
              </a:rPr>
              <a:t>只需要关注某类具体文件的解析入库逻辑，而不需要关注辅助的能力要求。</a:t>
            </a:r>
            <a:endParaRPr lang="en-US" altLang="zh-CN" sz="1400" smtClean="0">
              <a:latin typeface="微软雅黑" pitchFamily="34" charset="-122"/>
              <a:ea typeface="微软雅黑" pitchFamily="34" charset="-122"/>
            </a:endParaRPr>
          </a:p>
          <a:p>
            <a:pPr marL="342900" indent="-342900">
              <a:lnSpc>
                <a:spcPct val="200000"/>
              </a:lnSpc>
              <a:buFont typeface="+mj-ea"/>
              <a:buAutoNum type="circleNumDbPlain"/>
              <a:defRPr/>
            </a:pPr>
            <a:r>
              <a:rPr lang="zh-CN" altLang="en-US" sz="1400" smtClean="0">
                <a:latin typeface="微软雅黑" pitchFamily="34" charset="-122"/>
                <a:ea typeface="微软雅黑" pitchFamily="34" charset="-122"/>
              </a:rPr>
              <a:t>基于框架做</a:t>
            </a:r>
            <a:r>
              <a:rPr lang="zh-CN" altLang="en-US" sz="1400" smtClean="0">
                <a:solidFill>
                  <a:srgbClr val="FF0000"/>
                </a:solidFill>
                <a:latin typeface="微软雅黑" pitchFamily="34" charset="-122"/>
                <a:ea typeface="微软雅黑" pitchFamily="34" charset="-122"/>
              </a:rPr>
              <a:t>二次开发</a:t>
            </a:r>
            <a:r>
              <a:rPr lang="zh-CN" altLang="en-US" sz="1400">
                <a:latin typeface="微软雅黑" pitchFamily="34" charset="-122"/>
                <a:ea typeface="微软雅黑" pitchFamily="34" charset="-122"/>
              </a:rPr>
              <a:t>非常</a:t>
            </a:r>
            <a:r>
              <a:rPr lang="zh-CN" altLang="en-US" sz="1400" smtClean="0">
                <a:latin typeface="微软雅黑" pitchFamily="34" charset="-122"/>
                <a:ea typeface="微软雅黑" pitchFamily="34" charset="-122"/>
              </a:rPr>
              <a:t>方便，在采集、解析、入库各层面都提供了丰富多样的扩展接口，且所有接口都提供了默认的实现。</a:t>
            </a:r>
            <a:endParaRPr lang="en-US" altLang="zh-CN" sz="1400" smtClean="0">
              <a:latin typeface="微软雅黑" pitchFamily="34" charset="-122"/>
              <a:ea typeface="微软雅黑" pitchFamily="34" charset="-122"/>
            </a:endParaRPr>
          </a:p>
          <a:p>
            <a:pPr marL="342900" indent="-342900">
              <a:lnSpc>
                <a:spcPct val="200000"/>
              </a:lnSpc>
              <a:buFont typeface="+mj-ea"/>
              <a:buAutoNum type="circleNumDbPlain"/>
              <a:defRPr/>
            </a:pPr>
            <a:r>
              <a:rPr lang="zh-CN" altLang="en-US" sz="1400" smtClean="0">
                <a:latin typeface="微软雅黑" pitchFamily="34" charset="-122"/>
                <a:ea typeface="微软雅黑" pitchFamily="34" charset="-122"/>
              </a:rPr>
              <a:t>框架的</a:t>
            </a:r>
            <a:r>
              <a:rPr lang="zh-CN" altLang="en-US" sz="1400" smtClean="0">
                <a:solidFill>
                  <a:srgbClr val="FF0000"/>
                </a:solidFill>
                <a:latin typeface="微软雅黑" pitchFamily="34" charset="-122"/>
                <a:ea typeface="微软雅黑" pitchFamily="34" charset="-122"/>
              </a:rPr>
              <a:t>部署</a:t>
            </a:r>
            <a:r>
              <a:rPr lang="zh-CN" altLang="en-US" sz="1400" smtClean="0">
                <a:latin typeface="微软雅黑" pitchFamily="34" charset="-122"/>
                <a:ea typeface="微软雅黑" pitchFamily="34" charset="-122"/>
              </a:rPr>
              <a:t>简单方便，具备跨平台的部署能力，采用用默认值、相对目录等方式大幅减少了配置修改工作。</a:t>
            </a:r>
            <a:endParaRPr lang="en-US" altLang="zh-CN" sz="1400" smtClean="0">
              <a:latin typeface="微软雅黑" pitchFamily="34" charset="-122"/>
              <a:ea typeface="微软雅黑" pitchFamily="34" charset="-122"/>
            </a:endParaRPr>
          </a:p>
          <a:p>
            <a:pPr marL="342900" indent="-342900">
              <a:lnSpc>
                <a:spcPct val="200000"/>
              </a:lnSpc>
              <a:buFont typeface="+mj-ea"/>
              <a:buAutoNum type="circleNumDbPlain"/>
              <a:defRPr/>
            </a:pPr>
            <a:r>
              <a:rPr lang="zh-CN" altLang="en-US" sz="1400" smtClean="0">
                <a:latin typeface="微软雅黑" pitchFamily="34" charset="-122"/>
                <a:ea typeface="微软雅黑" pitchFamily="34" charset="-122"/>
              </a:rPr>
              <a:t>框架的</a:t>
            </a:r>
            <a:r>
              <a:rPr lang="zh-CN" altLang="en-US" sz="1400" smtClean="0">
                <a:solidFill>
                  <a:srgbClr val="FF0000"/>
                </a:solidFill>
                <a:latin typeface="微软雅黑" pitchFamily="34" charset="-122"/>
                <a:ea typeface="微软雅黑" pitchFamily="34" charset="-122"/>
              </a:rPr>
              <a:t>自维护能力</a:t>
            </a:r>
            <a:r>
              <a:rPr lang="zh-CN" altLang="en-US" sz="1400" smtClean="0">
                <a:latin typeface="微软雅黑" pitchFamily="34" charset="-122"/>
                <a:ea typeface="微软雅黑" pitchFamily="34" charset="-122"/>
              </a:rPr>
              <a:t>强</a:t>
            </a:r>
            <a:r>
              <a:rPr lang="zh-CN" altLang="en-US" sz="1400">
                <a:latin typeface="微软雅黑" pitchFamily="34" charset="-122"/>
                <a:ea typeface="微软雅黑" pitchFamily="34" charset="-122"/>
              </a:rPr>
              <a:t>，该自动备份</a:t>
            </a:r>
            <a:r>
              <a:rPr lang="zh-CN" altLang="en-US" sz="1400" smtClean="0">
                <a:latin typeface="微软雅黑" pitchFamily="34" charset="-122"/>
                <a:ea typeface="微软雅黑" pitchFamily="34" charset="-122"/>
              </a:rPr>
              <a:t>的文件自动</a:t>
            </a:r>
            <a:r>
              <a:rPr lang="zh-CN" altLang="en-US" sz="1400">
                <a:latin typeface="微软雅黑" pitchFamily="34" charset="-122"/>
                <a:ea typeface="微软雅黑" pitchFamily="34" charset="-122"/>
              </a:rPr>
              <a:t>备份，该自动删除</a:t>
            </a:r>
            <a:r>
              <a:rPr lang="zh-CN" altLang="en-US" sz="1400" smtClean="0">
                <a:latin typeface="微软雅黑" pitchFamily="34" charset="-122"/>
                <a:ea typeface="微软雅黑" pitchFamily="34" charset="-122"/>
              </a:rPr>
              <a:t>的文件自动</a:t>
            </a:r>
            <a:r>
              <a:rPr lang="zh-CN" altLang="en-US" sz="1400">
                <a:latin typeface="微软雅黑" pitchFamily="34" charset="-122"/>
                <a:ea typeface="微软雅黑" pitchFamily="34" charset="-122"/>
              </a:rPr>
              <a:t>删除</a:t>
            </a:r>
            <a:r>
              <a:rPr lang="zh-CN" altLang="en-US" sz="1400" smtClean="0">
                <a:latin typeface="微软雅黑" pitchFamily="34" charset="-122"/>
                <a:ea typeface="微软雅黑" pitchFamily="34" charset="-122"/>
              </a:rPr>
              <a:t>。</a:t>
            </a:r>
            <a:endParaRPr lang="en-US" altLang="zh-CN" sz="1400" smtClean="0">
              <a:latin typeface="微软雅黑" pitchFamily="34" charset="-122"/>
              <a:ea typeface="微软雅黑" pitchFamily="34" charset="-122"/>
            </a:endParaRPr>
          </a:p>
          <a:p>
            <a:pPr marL="342900" indent="-342900">
              <a:lnSpc>
                <a:spcPct val="200000"/>
              </a:lnSpc>
              <a:buFont typeface="+mj-ea"/>
              <a:buAutoNum type="circleNumDbPlain"/>
              <a:defRPr/>
            </a:pPr>
            <a:r>
              <a:rPr lang="zh-CN" altLang="en-US" sz="1400" smtClean="0">
                <a:latin typeface="微软雅黑" pitchFamily="34" charset="-122"/>
                <a:ea typeface="微软雅黑" pitchFamily="34" charset="-122"/>
              </a:rPr>
              <a:t>框架的</a:t>
            </a:r>
            <a:r>
              <a:rPr lang="zh-CN" altLang="en-US" sz="1400" smtClean="0">
                <a:solidFill>
                  <a:srgbClr val="FF0000"/>
                </a:solidFill>
                <a:latin typeface="微软雅黑" pitchFamily="34" charset="-122"/>
                <a:ea typeface="微软雅黑" pitchFamily="34" charset="-122"/>
              </a:rPr>
              <a:t>人工日常维护</a:t>
            </a:r>
            <a:r>
              <a:rPr lang="zh-CN" altLang="en-US" sz="1400" smtClean="0">
                <a:latin typeface="微软雅黑" pitchFamily="34" charset="-122"/>
                <a:ea typeface="微软雅黑" pitchFamily="34" charset="-122"/>
              </a:rPr>
              <a:t>简单，启动和停止方便。</a:t>
            </a:r>
            <a:endParaRPr lang="en-US" altLang="zh-CN" sz="1400" smtClean="0">
              <a:latin typeface="微软雅黑" pitchFamily="34" charset="-122"/>
              <a:ea typeface="微软雅黑" pitchFamily="34" charset="-122"/>
            </a:endParaRPr>
          </a:p>
          <a:p>
            <a:pPr marL="342900" indent="-342900">
              <a:lnSpc>
                <a:spcPct val="200000"/>
              </a:lnSpc>
              <a:buFont typeface="+mj-ea"/>
              <a:buAutoNum type="circleNumDbPlain"/>
              <a:defRPr/>
            </a:pPr>
            <a:r>
              <a:rPr lang="zh-CN" altLang="en-US" sz="1400" smtClean="0">
                <a:latin typeface="微软雅黑" pitchFamily="34" charset="-122"/>
                <a:ea typeface="微软雅黑" pitchFamily="34" charset="-122"/>
              </a:rPr>
              <a:t>框架重启后文件的采集、解析、入库能够</a:t>
            </a:r>
            <a:r>
              <a:rPr lang="zh-CN" altLang="en-US" sz="1400" smtClean="0">
                <a:solidFill>
                  <a:srgbClr val="FF0000"/>
                </a:solidFill>
                <a:latin typeface="微软雅黑" pitchFamily="34" charset="-122"/>
                <a:ea typeface="微软雅黑" pitchFamily="34" charset="-122"/>
              </a:rPr>
              <a:t>自动接续</a:t>
            </a:r>
            <a:r>
              <a:rPr lang="zh-CN" altLang="en-US" sz="1400" smtClean="0">
                <a:latin typeface="微软雅黑" pitchFamily="34" charset="-122"/>
                <a:ea typeface="微软雅黑" pitchFamily="34" charset="-122"/>
              </a:rPr>
              <a:t>，不影响业务。</a:t>
            </a:r>
            <a:endParaRPr lang="en-US" altLang="zh-CN" sz="1400" smtClean="0">
              <a:latin typeface="微软雅黑" pitchFamily="34" charset="-122"/>
              <a:ea typeface="微软雅黑" pitchFamily="34" charset="-122"/>
            </a:endParaRPr>
          </a:p>
          <a:p>
            <a:pPr marL="342900" indent="-342900">
              <a:lnSpc>
                <a:spcPct val="200000"/>
              </a:lnSpc>
              <a:buFont typeface="+mj-ea"/>
              <a:buAutoNum type="circleNumDbPlain"/>
              <a:defRPr/>
            </a:pPr>
            <a:r>
              <a:rPr lang="zh-CN" altLang="en-US" sz="1400" smtClean="0">
                <a:latin typeface="微软雅黑" pitchFamily="34" charset="-122"/>
                <a:ea typeface="微软雅黑" pitchFamily="34" charset="-122"/>
              </a:rPr>
              <a:t>框架的</a:t>
            </a:r>
            <a:r>
              <a:rPr lang="zh-CN" altLang="en-US" sz="1400" smtClean="0">
                <a:solidFill>
                  <a:srgbClr val="FF0000"/>
                </a:solidFill>
                <a:latin typeface="微软雅黑" pitchFamily="34" charset="-122"/>
                <a:ea typeface="微软雅黑" pitchFamily="34" charset="-122"/>
              </a:rPr>
              <a:t>日志</a:t>
            </a:r>
            <a:r>
              <a:rPr lang="zh-CN" altLang="en-US" sz="1400" smtClean="0">
                <a:latin typeface="微软雅黑" pitchFamily="34" charset="-122"/>
                <a:ea typeface="微软雅黑" pitchFamily="34" charset="-122"/>
              </a:rPr>
              <a:t>输出</a:t>
            </a:r>
            <a:r>
              <a:rPr lang="zh-CN" altLang="en-US" sz="1400" smtClean="0">
                <a:solidFill>
                  <a:srgbClr val="FF0000"/>
                </a:solidFill>
                <a:latin typeface="微软雅黑" pitchFamily="34" charset="-122"/>
                <a:ea typeface="微软雅黑" pitchFamily="34" charset="-122"/>
              </a:rPr>
              <a:t>规范化</a:t>
            </a:r>
            <a:r>
              <a:rPr lang="zh-CN" altLang="en-US" sz="1400" smtClean="0">
                <a:latin typeface="微软雅黑" pitchFamily="34" charset="-122"/>
                <a:ea typeface="微软雅黑" pitchFamily="34" charset="-122"/>
              </a:rPr>
              <a:t>，日志查看方便，问题排查快捷，提供</a:t>
            </a:r>
            <a:r>
              <a:rPr lang="zh-CN" altLang="en-US" sz="1400">
                <a:solidFill>
                  <a:srgbClr val="FF0000"/>
                </a:solidFill>
                <a:latin typeface="微软雅黑" pitchFamily="34" charset="-122"/>
                <a:ea typeface="微软雅黑" pitchFamily="34" charset="-122"/>
              </a:rPr>
              <a:t>界面级</a:t>
            </a:r>
            <a:r>
              <a:rPr lang="zh-CN" altLang="en-US" sz="1400" smtClean="0">
                <a:solidFill>
                  <a:srgbClr val="FF0000"/>
                </a:solidFill>
                <a:latin typeface="微软雅黑" pitchFamily="34" charset="-122"/>
                <a:ea typeface="微软雅黑" pitchFamily="34" charset="-122"/>
              </a:rPr>
              <a:t>的分析手段</a:t>
            </a:r>
            <a:r>
              <a:rPr lang="zh-CN" altLang="en-US" sz="1400" smtClean="0">
                <a:latin typeface="微软雅黑" pitchFamily="34" charset="-122"/>
                <a:ea typeface="微软雅黑" pitchFamily="34" charset="-122"/>
              </a:rPr>
              <a:t>。</a:t>
            </a:r>
            <a:endParaRPr lang="en-US" altLang="zh-CN" sz="1400" smtClean="0">
              <a:latin typeface="微软雅黑" pitchFamily="34" charset="-122"/>
              <a:ea typeface="微软雅黑" pitchFamily="34" charset="-122"/>
            </a:endParaRPr>
          </a:p>
        </p:txBody>
      </p:sp>
    </p:spTree>
    <p:extLst>
      <p:ext uri="{BB962C8B-B14F-4D97-AF65-F5344CB8AC3E}">
        <p14:creationId xmlns:p14="http://schemas.microsoft.com/office/powerpoint/2010/main" val="3347226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特点</a:t>
            </a:r>
            <a:r>
              <a:rPr lang="en-US" altLang="zh-CN" sz="2400" smtClean="0">
                <a:solidFill>
                  <a:sysClr val="windowText" lastClr="000000"/>
                </a:solidFill>
                <a:latin typeface="微软雅黑" pitchFamily="34" charset="-122"/>
                <a:ea typeface="微软雅黑" pitchFamily="34" charset="-122"/>
                <a:cs typeface="+mn-cs"/>
              </a:rPr>
              <a:t>&amp;</a:t>
            </a:r>
            <a:r>
              <a:rPr lang="zh-CN" altLang="en-US" sz="2400" smtClean="0">
                <a:solidFill>
                  <a:sysClr val="windowText" lastClr="000000"/>
                </a:solidFill>
                <a:latin typeface="微软雅黑" pitchFamily="34" charset="-122"/>
                <a:ea typeface="微软雅黑" pitchFamily="34" charset="-122"/>
                <a:cs typeface="+mn-cs"/>
              </a:rPr>
              <a:t>优势</a:t>
            </a:r>
            <a:endParaRPr lang="zh-CN" altLang="en-US" sz="2400">
              <a:solidFill>
                <a:sysClr val="windowText" lastClr="000000"/>
              </a:solidFill>
              <a:latin typeface="微软雅黑" pitchFamily="34" charset="-122"/>
              <a:ea typeface="微软雅黑" pitchFamily="34" charset="-122"/>
              <a:cs typeface="+mn-cs"/>
            </a:endParaRPr>
          </a:p>
        </p:txBody>
      </p:sp>
      <p:sp>
        <p:nvSpPr>
          <p:cNvPr id="4" name="矩形 3"/>
          <p:cNvSpPr/>
          <p:nvPr/>
        </p:nvSpPr>
        <p:spPr>
          <a:xfrm>
            <a:off x="539552" y="973138"/>
            <a:ext cx="8280000" cy="4939814"/>
          </a:xfrm>
          <a:prstGeom prst="rect">
            <a:avLst/>
          </a:prstGeom>
        </p:spPr>
        <p:txBody>
          <a:bodyPr wrap="square">
            <a:spAutoFit/>
          </a:bodyPr>
          <a:lstStyle/>
          <a:p>
            <a:pPr>
              <a:lnSpc>
                <a:spcPct val="150000"/>
              </a:lnSpc>
              <a:buFont typeface="Wingdings" pitchFamily="2" charset="2"/>
              <a:buChar char="Ø"/>
              <a:defRPr/>
            </a:pPr>
            <a:r>
              <a:rPr lang="zh-CN" altLang="en-US" sz="1400" b="1">
                <a:latin typeface="微软雅黑" pitchFamily="34" charset="-122"/>
                <a:ea typeface="微软雅黑" pitchFamily="34" charset="-122"/>
              </a:rPr>
              <a:t>多线程轻量级应用框架</a:t>
            </a:r>
            <a:endParaRPr lang="zh-CN" altLang="en-US" sz="1400">
              <a:latin typeface="微软雅黑" pitchFamily="34" charset="-122"/>
              <a:ea typeface="微软雅黑" pitchFamily="34" charset="-122"/>
            </a:endParaRPr>
          </a:p>
          <a:p>
            <a:pPr>
              <a:lnSpc>
                <a:spcPct val="150000"/>
              </a:lnSpc>
              <a:defRPr/>
            </a:pPr>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、轻量级框架，对于</a:t>
            </a:r>
            <a:r>
              <a:rPr lang="en-US" altLang="zh-CN" sz="1400">
                <a:latin typeface="微软雅黑" pitchFamily="34" charset="-122"/>
                <a:ea typeface="微软雅黑" pitchFamily="34" charset="-122"/>
              </a:rPr>
              <a:t>FTP</a:t>
            </a:r>
            <a:r>
              <a:rPr lang="zh-CN" altLang="en-US" sz="1400">
                <a:latin typeface="微软雅黑" pitchFamily="34" charset="-122"/>
                <a:ea typeface="微软雅黑" pitchFamily="34" charset="-122"/>
              </a:rPr>
              <a:t>采集和文件解析均采用多线程实现，</a:t>
            </a:r>
            <a:r>
              <a:rPr lang="zh-CN" altLang="en-US" sz="1400" smtClean="0">
                <a:latin typeface="微软雅黑" pitchFamily="34" charset="-122"/>
                <a:ea typeface="微软雅黑" pitchFamily="34" charset="-122"/>
              </a:rPr>
              <a:t>降低多进程</a:t>
            </a:r>
            <a:r>
              <a:rPr lang="zh-CN" altLang="en-US" sz="1400">
                <a:latin typeface="微软雅黑" pitchFamily="34" charset="-122"/>
                <a:ea typeface="微软雅黑" pitchFamily="34" charset="-122"/>
              </a:rPr>
              <a:t>对服务器资源的消耗。</a:t>
            </a:r>
          </a:p>
          <a:p>
            <a:pPr>
              <a:lnSpc>
                <a:spcPct val="150000"/>
              </a:lnSpc>
              <a:defRPr/>
            </a:pPr>
            <a:r>
              <a:rPr lang="en-US" altLang="zh-CN" sz="1400">
                <a:latin typeface="微软雅黑" pitchFamily="34" charset="-122"/>
                <a:ea typeface="微软雅黑" pitchFamily="34" charset="-122"/>
              </a:rPr>
              <a:t>2</a:t>
            </a:r>
            <a:r>
              <a:rPr lang="zh-CN" altLang="en-US" sz="1400">
                <a:latin typeface="微软雅黑" pitchFamily="34" charset="-122"/>
                <a:ea typeface="微软雅黑" pitchFamily="34" charset="-122"/>
              </a:rPr>
              <a:t>、框架线程池容量可灵活配置，可方便的进行处理能力的扩展，充分发挥多</a:t>
            </a:r>
            <a:r>
              <a:rPr lang="en-US" altLang="zh-CN" sz="1400">
                <a:latin typeface="微软雅黑" pitchFamily="34" charset="-122"/>
                <a:ea typeface="微软雅黑" pitchFamily="34" charset="-122"/>
              </a:rPr>
              <a:t>CPU</a:t>
            </a:r>
            <a:r>
              <a:rPr lang="zh-CN" altLang="en-US" sz="1400">
                <a:latin typeface="微软雅黑" pitchFamily="34" charset="-122"/>
                <a:ea typeface="微软雅黑" pitchFamily="34" charset="-122"/>
              </a:rPr>
              <a:t>的并发处理能力。</a:t>
            </a:r>
            <a:br>
              <a:rPr lang="zh-CN" altLang="en-US" sz="1400">
                <a:latin typeface="微软雅黑" pitchFamily="34" charset="-122"/>
                <a:ea typeface="微软雅黑" pitchFamily="34" charset="-122"/>
              </a:rPr>
            </a:br>
            <a:endParaRPr lang="zh-CN" altLang="en-US" sz="1400" b="1">
              <a:latin typeface="微软雅黑" pitchFamily="34" charset="-122"/>
              <a:ea typeface="微软雅黑" pitchFamily="34" charset="-122"/>
            </a:endParaRPr>
          </a:p>
          <a:p>
            <a:pPr>
              <a:lnSpc>
                <a:spcPct val="150000"/>
              </a:lnSpc>
              <a:buFont typeface="Wingdings" pitchFamily="2" charset="2"/>
              <a:buChar char="Ø"/>
              <a:defRPr/>
            </a:pPr>
            <a:r>
              <a:rPr lang="zh-CN" altLang="en-US" sz="1400" b="1">
                <a:latin typeface="微软雅黑" pitchFamily="34" charset="-122"/>
                <a:ea typeface="微软雅黑" pitchFamily="34" charset="-122"/>
              </a:rPr>
              <a:t>提供多种扩展和集成方式</a:t>
            </a:r>
          </a:p>
          <a:p>
            <a:pPr>
              <a:lnSpc>
                <a:spcPct val="150000"/>
              </a:lnSpc>
              <a:defRPr/>
            </a:pPr>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、工具级：提供</a:t>
            </a:r>
            <a:r>
              <a:rPr lang="en-US" altLang="zh-CN" sz="1400">
                <a:latin typeface="微软雅黑" pitchFamily="34" charset="-122"/>
                <a:ea typeface="微软雅黑" pitchFamily="34" charset="-122"/>
              </a:rPr>
              <a:t>xml2db</a:t>
            </a:r>
            <a:r>
              <a:rPr lang="zh-CN" altLang="en-US" sz="1400">
                <a:latin typeface="微软雅黑" pitchFamily="34" charset="-122"/>
                <a:ea typeface="微软雅黑" pitchFamily="34" charset="-122"/>
              </a:rPr>
              <a:t>、</a:t>
            </a:r>
            <a:r>
              <a:rPr lang="en-US" altLang="zh-CN" sz="1400">
                <a:latin typeface="微软雅黑" pitchFamily="34" charset="-122"/>
                <a:ea typeface="微软雅黑" pitchFamily="34" charset="-122"/>
              </a:rPr>
              <a:t>csv2db</a:t>
            </a:r>
            <a:r>
              <a:rPr lang="zh-CN" altLang="en-US" sz="1400">
                <a:latin typeface="微软雅黑" pitchFamily="34" charset="-122"/>
                <a:ea typeface="微软雅黑" pitchFamily="34" charset="-122"/>
              </a:rPr>
              <a:t>、</a:t>
            </a:r>
            <a:r>
              <a:rPr lang="en-US" altLang="zh-CN" sz="1400">
                <a:latin typeface="微软雅黑" pitchFamily="34" charset="-122"/>
                <a:ea typeface="微软雅黑" pitchFamily="34" charset="-122"/>
              </a:rPr>
              <a:t>excel2db</a:t>
            </a:r>
            <a:r>
              <a:rPr lang="zh-CN" altLang="en-US" sz="1400">
                <a:latin typeface="微软雅黑" pitchFamily="34" charset="-122"/>
                <a:ea typeface="微软雅黑" pitchFamily="34" charset="-122"/>
              </a:rPr>
              <a:t>等多种基于此框架的工具，可直接使用。</a:t>
            </a:r>
          </a:p>
          <a:p>
            <a:pPr>
              <a:lnSpc>
                <a:spcPct val="150000"/>
              </a:lnSpc>
              <a:defRPr/>
            </a:pPr>
            <a:r>
              <a:rPr lang="en-US" altLang="zh-CN" sz="1400">
                <a:latin typeface="微软雅黑" pitchFamily="34" charset="-122"/>
                <a:ea typeface="微软雅黑" pitchFamily="34" charset="-122"/>
              </a:rPr>
              <a:t>2</a:t>
            </a:r>
            <a:r>
              <a:rPr lang="zh-CN" altLang="en-US" sz="1400">
                <a:latin typeface="微软雅黑" pitchFamily="34" charset="-122"/>
                <a:ea typeface="微软雅黑" pitchFamily="34" charset="-122"/>
              </a:rPr>
              <a:t>、解析器级：框架提供可直接使用的多个解析器，并可以灵活的进行组合使用。</a:t>
            </a:r>
          </a:p>
          <a:p>
            <a:pPr>
              <a:lnSpc>
                <a:spcPct val="150000"/>
              </a:lnSpc>
              <a:defRPr/>
            </a:pPr>
            <a:r>
              <a:rPr lang="en-US" altLang="zh-CN" sz="1400">
                <a:latin typeface="微软雅黑" pitchFamily="34" charset="-122"/>
                <a:ea typeface="微软雅黑" pitchFamily="34" charset="-122"/>
              </a:rPr>
              <a:t>3</a:t>
            </a:r>
            <a:r>
              <a:rPr lang="zh-CN" altLang="en-US" sz="1400">
                <a:latin typeface="微软雅黑" pitchFamily="34" charset="-122"/>
                <a:ea typeface="微软雅黑" pitchFamily="34" charset="-122"/>
              </a:rPr>
              <a:t>、</a:t>
            </a:r>
            <a:r>
              <a:rPr lang="en-US" altLang="zh-CN" sz="1400">
                <a:latin typeface="微软雅黑" pitchFamily="34" charset="-122"/>
                <a:ea typeface="微软雅黑" pitchFamily="34" charset="-122"/>
              </a:rPr>
              <a:t>API</a:t>
            </a:r>
            <a:r>
              <a:rPr lang="zh-CN" altLang="en-US" sz="1400">
                <a:latin typeface="微软雅黑" pitchFamily="34" charset="-122"/>
                <a:ea typeface="微软雅黑" pitchFamily="34" charset="-122"/>
              </a:rPr>
              <a:t>级：在临时文件删除、文件过滤、文件解析等多个层面提供接口</a:t>
            </a:r>
            <a:r>
              <a:rPr lang="en-US" altLang="zh-CN" sz="1400">
                <a:latin typeface="微软雅黑" pitchFamily="34" charset="-122"/>
                <a:ea typeface="微软雅黑" pitchFamily="34" charset="-122"/>
              </a:rPr>
              <a:t>+</a:t>
            </a:r>
            <a:r>
              <a:rPr lang="zh-CN" altLang="en-US" sz="1400">
                <a:latin typeface="微软雅黑" pitchFamily="34" charset="-122"/>
                <a:ea typeface="微软雅黑" pitchFamily="34" charset="-122"/>
              </a:rPr>
              <a:t>配置文件级别的扩展。</a:t>
            </a:r>
          </a:p>
          <a:p>
            <a:pPr>
              <a:lnSpc>
                <a:spcPct val="150000"/>
              </a:lnSpc>
              <a:defRPr/>
            </a:pPr>
            <a:r>
              <a:rPr lang="en-US" altLang="zh-CN" sz="1400">
                <a:latin typeface="微软雅黑" pitchFamily="34" charset="-122"/>
                <a:ea typeface="微软雅黑" pitchFamily="34" charset="-122"/>
              </a:rPr>
              <a:t>4</a:t>
            </a:r>
            <a:r>
              <a:rPr lang="zh-CN" altLang="en-US" sz="1400">
                <a:latin typeface="微软雅黑" pitchFamily="34" charset="-122"/>
                <a:ea typeface="微软雅黑" pitchFamily="34" charset="-122"/>
              </a:rPr>
              <a:t>、命令行级：可以提供基于命令行级的文件解析集成，同时可以接管被集成工具输出的基于标准规范的日志。</a:t>
            </a:r>
            <a:br>
              <a:rPr lang="zh-CN" altLang="en-US" sz="1400">
                <a:latin typeface="微软雅黑" pitchFamily="34" charset="-122"/>
                <a:ea typeface="微软雅黑" pitchFamily="34" charset="-122"/>
              </a:rPr>
            </a:br>
            <a:endParaRPr lang="zh-CN" altLang="en-US" sz="1400" b="1">
              <a:latin typeface="微软雅黑" pitchFamily="34" charset="-122"/>
              <a:ea typeface="微软雅黑" pitchFamily="34" charset="-122"/>
            </a:endParaRPr>
          </a:p>
          <a:p>
            <a:pPr>
              <a:lnSpc>
                <a:spcPct val="150000"/>
              </a:lnSpc>
              <a:buFont typeface="Wingdings" pitchFamily="2" charset="2"/>
              <a:buChar char="Ø"/>
              <a:defRPr/>
            </a:pPr>
            <a:r>
              <a:rPr lang="zh-CN" altLang="en-US" sz="1400" b="1">
                <a:latin typeface="微软雅黑" pitchFamily="34" charset="-122"/>
                <a:ea typeface="微软雅黑" pitchFamily="34" charset="-122"/>
              </a:rPr>
              <a:t>提供自维护能力降低维护成本</a:t>
            </a:r>
          </a:p>
          <a:p>
            <a:pPr>
              <a:lnSpc>
                <a:spcPct val="150000"/>
              </a:lnSpc>
              <a:defRPr/>
            </a:pPr>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、进程级监控及自动重启，即整个程序进程异常退出的自动重启。</a:t>
            </a:r>
          </a:p>
          <a:p>
            <a:pPr>
              <a:lnSpc>
                <a:spcPct val="150000"/>
              </a:lnSpc>
              <a:defRPr/>
            </a:pPr>
            <a:r>
              <a:rPr lang="en-US" altLang="zh-CN" sz="1400">
                <a:latin typeface="微软雅黑" pitchFamily="34" charset="-122"/>
                <a:ea typeface="微软雅黑" pitchFamily="34" charset="-122"/>
              </a:rPr>
              <a:t>2</a:t>
            </a:r>
            <a:r>
              <a:rPr lang="zh-CN" altLang="en-US" sz="1400">
                <a:latin typeface="微软雅黑" pitchFamily="34" charset="-122"/>
                <a:ea typeface="微软雅黑" pitchFamily="34" charset="-122"/>
              </a:rPr>
              <a:t>、线程级监控及自动重启，如</a:t>
            </a:r>
            <a:r>
              <a:rPr lang="en-US" altLang="zh-CN" sz="1400">
                <a:latin typeface="微软雅黑" pitchFamily="34" charset="-122"/>
                <a:ea typeface="微软雅黑" pitchFamily="34" charset="-122"/>
              </a:rPr>
              <a:t>FTP</a:t>
            </a:r>
            <a:r>
              <a:rPr lang="zh-CN" altLang="en-US" sz="1400">
                <a:latin typeface="微软雅黑" pitchFamily="34" charset="-122"/>
                <a:ea typeface="微软雅黑" pitchFamily="34" charset="-122"/>
              </a:rPr>
              <a:t>采集线程异常挂死的自动重启等。</a:t>
            </a:r>
          </a:p>
          <a:p>
            <a:pPr>
              <a:lnSpc>
                <a:spcPct val="150000"/>
              </a:lnSpc>
              <a:defRPr/>
            </a:pPr>
            <a:r>
              <a:rPr lang="en-US" altLang="zh-CN" sz="1400">
                <a:latin typeface="微软雅黑" pitchFamily="34" charset="-122"/>
                <a:ea typeface="微软雅黑" pitchFamily="34" charset="-122"/>
              </a:rPr>
              <a:t>3</a:t>
            </a:r>
            <a:r>
              <a:rPr lang="zh-CN" altLang="en-US" sz="1400">
                <a:latin typeface="微软雅黑" pitchFamily="34" charset="-122"/>
                <a:ea typeface="微软雅黑" pitchFamily="34" charset="-122"/>
              </a:rPr>
              <a:t>、文件超时自动删除能力，包括源文件、中间文件、日志文件的超时自动删除。</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特点</a:t>
            </a:r>
            <a:r>
              <a:rPr lang="en-US" altLang="zh-CN" sz="2400" smtClean="0">
                <a:solidFill>
                  <a:sysClr val="windowText" lastClr="000000"/>
                </a:solidFill>
                <a:latin typeface="微软雅黑" pitchFamily="34" charset="-122"/>
                <a:ea typeface="微软雅黑" pitchFamily="34" charset="-122"/>
                <a:cs typeface="+mn-cs"/>
              </a:rPr>
              <a:t>&amp;</a:t>
            </a:r>
            <a:r>
              <a:rPr lang="zh-CN" altLang="en-US" sz="2400" smtClean="0">
                <a:solidFill>
                  <a:sysClr val="windowText" lastClr="000000"/>
                </a:solidFill>
                <a:latin typeface="微软雅黑" pitchFamily="34" charset="-122"/>
                <a:ea typeface="微软雅黑" pitchFamily="34" charset="-122"/>
                <a:cs typeface="+mn-cs"/>
              </a:rPr>
              <a:t>优势</a:t>
            </a:r>
            <a:endParaRPr lang="zh-CN" altLang="en-US" sz="2400">
              <a:solidFill>
                <a:sysClr val="windowText" lastClr="000000"/>
              </a:solidFill>
              <a:latin typeface="微软雅黑" pitchFamily="34" charset="-122"/>
              <a:ea typeface="微软雅黑" pitchFamily="34" charset="-122"/>
              <a:cs typeface="+mn-cs"/>
            </a:endParaRPr>
          </a:p>
        </p:txBody>
      </p:sp>
      <p:sp>
        <p:nvSpPr>
          <p:cNvPr id="4" name="矩形 3"/>
          <p:cNvSpPr/>
          <p:nvPr/>
        </p:nvSpPr>
        <p:spPr>
          <a:xfrm>
            <a:off x="540472" y="966788"/>
            <a:ext cx="8280000" cy="4940300"/>
          </a:xfrm>
          <a:prstGeom prst="rect">
            <a:avLst/>
          </a:prstGeom>
        </p:spPr>
        <p:txBody>
          <a:bodyPr>
            <a:spAutoFit/>
          </a:bodyPr>
          <a:lstStyle/>
          <a:p>
            <a:pPr>
              <a:lnSpc>
                <a:spcPct val="150000"/>
              </a:lnSpc>
              <a:buFont typeface="Wingdings" pitchFamily="2" charset="2"/>
              <a:buChar char="Ø"/>
              <a:defRPr/>
            </a:pPr>
            <a:r>
              <a:rPr lang="zh-CN" altLang="en-US" sz="1400" b="1">
                <a:latin typeface="微软雅黑" pitchFamily="34" charset="-122"/>
                <a:ea typeface="微软雅黑" pitchFamily="34" charset="-122"/>
              </a:rPr>
              <a:t>提供</a:t>
            </a:r>
            <a:r>
              <a:rPr lang="en-US" altLang="zh-CN" sz="1400" b="1">
                <a:latin typeface="微软雅黑" pitchFamily="34" charset="-122"/>
                <a:ea typeface="微软雅黑" pitchFamily="34" charset="-122"/>
              </a:rPr>
              <a:t>FTP</a:t>
            </a:r>
            <a:r>
              <a:rPr lang="zh-CN" altLang="en-US" sz="1400" b="1">
                <a:latin typeface="微软雅黑" pitchFamily="34" charset="-122"/>
                <a:ea typeface="微软雅黑" pitchFamily="34" charset="-122"/>
              </a:rPr>
              <a:t>文件自动补采能力</a:t>
            </a:r>
          </a:p>
          <a:p>
            <a:pPr>
              <a:lnSpc>
                <a:spcPct val="150000"/>
              </a:lnSpc>
              <a:defRPr/>
            </a:pPr>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、采用文件列表比对的方式判别是否有需要文件采集，只要数据源端有新文件生成就会采集过来，始终保持跟数据源的一致性。</a:t>
            </a:r>
            <a:endParaRPr lang="en-US" altLang="zh-CN" sz="1400" b="1">
              <a:latin typeface="微软雅黑" pitchFamily="34" charset="-122"/>
              <a:ea typeface="微软雅黑" pitchFamily="34" charset="-122"/>
            </a:endParaRPr>
          </a:p>
          <a:p>
            <a:pPr>
              <a:lnSpc>
                <a:spcPct val="150000"/>
              </a:lnSpc>
              <a:buFont typeface="Wingdings" pitchFamily="2" charset="2"/>
              <a:buChar char="Ø"/>
              <a:defRPr/>
            </a:pPr>
            <a:endParaRPr lang="en-US" altLang="zh-CN" sz="1400" b="1">
              <a:latin typeface="微软雅黑" pitchFamily="34" charset="-122"/>
              <a:ea typeface="微软雅黑" pitchFamily="34" charset="-122"/>
            </a:endParaRPr>
          </a:p>
          <a:p>
            <a:pPr>
              <a:lnSpc>
                <a:spcPct val="150000"/>
              </a:lnSpc>
              <a:buFont typeface="Wingdings" pitchFamily="2" charset="2"/>
              <a:buChar char="Ø"/>
              <a:defRPr/>
            </a:pPr>
            <a:r>
              <a:rPr lang="zh-CN" altLang="en-US" sz="1400" b="1">
                <a:latin typeface="微软雅黑" pitchFamily="34" charset="-122"/>
                <a:ea typeface="微软雅黑" pitchFamily="34" charset="-122"/>
              </a:rPr>
              <a:t>提供标准化日志输出及分析能力</a:t>
            </a:r>
          </a:p>
          <a:p>
            <a:pPr>
              <a:lnSpc>
                <a:spcPct val="150000"/>
              </a:lnSpc>
              <a:defRPr/>
            </a:pPr>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、采集日志：</a:t>
            </a:r>
            <a:r>
              <a:rPr lang="en-US" altLang="zh-CN" sz="1400">
                <a:latin typeface="微软雅黑" pitchFamily="34" charset="-122"/>
                <a:ea typeface="微软雅黑" pitchFamily="34" charset="-122"/>
              </a:rPr>
              <a:t>FTP</a:t>
            </a:r>
            <a:r>
              <a:rPr lang="zh-CN" altLang="en-US" sz="1400">
                <a:latin typeface="微软雅黑" pitchFamily="34" charset="-122"/>
                <a:ea typeface="微软雅黑" pitchFamily="34" charset="-122"/>
              </a:rPr>
              <a:t>连接日志、</a:t>
            </a:r>
            <a:r>
              <a:rPr lang="en-US" altLang="zh-CN" sz="1400">
                <a:latin typeface="微软雅黑" pitchFamily="34" charset="-122"/>
                <a:ea typeface="微软雅黑" pitchFamily="34" charset="-122"/>
              </a:rPr>
              <a:t>FTP</a:t>
            </a:r>
            <a:r>
              <a:rPr lang="zh-CN" altLang="en-US" sz="1400">
                <a:latin typeface="微软雅黑" pitchFamily="34" charset="-122"/>
                <a:ea typeface="微软雅黑" pitchFamily="34" charset="-122"/>
              </a:rPr>
              <a:t>采集任务日志、</a:t>
            </a:r>
            <a:r>
              <a:rPr lang="en-US" altLang="zh-CN" sz="1400">
                <a:latin typeface="微软雅黑" pitchFamily="34" charset="-122"/>
                <a:ea typeface="微软雅黑" pitchFamily="34" charset="-122"/>
              </a:rPr>
              <a:t>FTP</a:t>
            </a:r>
            <a:r>
              <a:rPr lang="zh-CN" altLang="en-US" sz="1400">
                <a:latin typeface="微软雅黑" pitchFamily="34" charset="-122"/>
                <a:ea typeface="微软雅黑" pitchFamily="34" charset="-122"/>
              </a:rPr>
              <a:t>单文件下载日志</a:t>
            </a:r>
          </a:p>
          <a:p>
            <a:pPr>
              <a:lnSpc>
                <a:spcPct val="150000"/>
              </a:lnSpc>
              <a:defRPr/>
            </a:pPr>
            <a:r>
              <a:rPr lang="en-US" altLang="zh-CN" sz="1400">
                <a:latin typeface="微软雅黑" pitchFamily="34" charset="-122"/>
                <a:ea typeface="微软雅黑" pitchFamily="34" charset="-122"/>
              </a:rPr>
              <a:t>2</a:t>
            </a:r>
            <a:r>
              <a:rPr lang="zh-CN" altLang="en-US" sz="1400">
                <a:latin typeface="微软雅黑" pitchFamily="34" charset="-122"/>
                <a:ea typeface="微软雅黑" pitchFamily="34" charset="-122"/>
              </a:rPr>
              <a:t>、分析日志：文件整体分析日志、文件分析过程日志、数据入库日志</a:t>
            </a:r>
          </a:p>
          <a:p>
            <a:pPr>
              <a:lnSpc>
                <a:spcPct val="150000"/>
              </a:lnSpc>
              <a:defRPr/>
            </a:pPr>
            <a:r>
              <a:rPr lang="en-US" altLang="zh-CN" sz="1400">
                <a:latin typeface="微软雅黑" pitchFamily="34" charset="-122"/>
                <a:ea typeface="微软雅黑" pitchFamily="34" charset="-122"/>
              </a:rPr>
              <a:t>3</a:t>
            </a:r>
            <a:r>
              <a:rPr lang="zh-CN" altLang="en-US" sz="1400">
                <a:latin typeface="微软雅黑" pitchFamily="34" charset="-122"/>
                <a:ea typeface="微软雅黑" pitchFamily="34" charset="-122"/>
              </a:rPr>
              <a:t>、标准化日志可自动入库，便于实现监控、统计、分析</a:t>
            </a:r>
          </a:p>
          <a:p>
            <a:pPr>
              <a:lnSpc>
                <a:spcPct val="150000"/>
              </a:lnSpc>
              <a:defRPr/>
            </a:pPr>
            <a:r>
              <a:rPr lang="en-US" altLang="zh-CN" sz="1400">
                <a:latin typeface="微软雅黑" pitchFamily="34" charset="-122"/>
                <a:ea typeface="微软雅黑" pitchFamily="34" charset="-122"/>
              </a:rPr>
              <a:t>4</a:t>
            </a:r>
            <a:r>
              <a:rPr lang="zh-CN" altLang="en-US" sz="1400">
                <a:latin typeface="微软雅黑" pitchFamily="34" charset="-122"/>
                <a:ea typeface="微软雅黑" pitchFamily="34" charset="-122"/>
              </a:rPr>
              <a:t>、提供基于标准化日志的界面级分析统计能力，可统计文件数、时延、历时等多维度的分析统计，可直观的观察数据处理情况、定位和分析异常事件、进行性能分析（发现数据解析的瓶颈和短板等）</a:t>
            </a:r>
            <a:br>
              <a:rPr lang="zh-CN" altLang="en-US" sz="1400">
                <a:latin typeface="微软雅黑" pitchFamily="34" charset="-122"/>
                <a:ea typeface="微软雅黑" pitchFamily="34" charset="-122"/>
              </a:rPr>
            </a:br>
            <a:endParaRPr lang="zh-CN" altLang="en-US" sz="1400">
              <a:latin typeface="微软雅黑" pitchFamily="34" charset="-122"/>
              <a:ea typeface="微软雅黑" pitchFamily="34" charset="-122"/>
            </a:endParaRPr>
          </a:p>
          <a:p>
            <a:pPr>
              <a:lnSpc>
                <a:spcPct val="150000"/>
              </a:lnSpc>
              <a:buFont typeface="Wingdings" pitchFamily="2" charset="2"/>
              <a:buChar char="Ø"/>
              <a:defRPr/>
            </a:pPr>
            <a:r>
              <a:rPr lang="zh-CN" altLang="en-US" sz="1400" b="1">
                <a:latin typeface="微软雅黑" pitchFamily="34" charset="-122"/>
                <a:ea typeface="微软雅黑" pitchFamily="34" charset="-122"/>
              </a:rPr>
              <a:t>跨平台、易部署、易横向扩展</a:t>
            </a:r>
          </a:p>
          <a:p>
            <a:pPr>
              <a:lnSpc>
                <a:spcPct val="150000"/>
              </a:lnSpc>
              <a:defRPr/>
            </a:pPr>
            <a:r>
              <a:rPr lang="en-US" altLang="zh-CN" sz="1400">
                <a:latin typeface="微软雅黑" pitchFamily="34" charset="-122"/>
                <a:ea typeface="微软雅黑" pitchFamily="34" charset="-122"/>
              </a:rPr>
              <a:t>1</a:t>
            </a:r>
            <a:r>
              <a:rPr lang="zh-CN" altLang="en-US" sz="1400">
                <a:latin typeface="微软雅黑" pitchFamily="34" charset="-122"/>
                <a:ea typeface="微软雅黑" pitchFamily="34" charset="-122"/>
              </a:rPr>
              <a:t>、纯</a:t>
            </a:r>
            <a:r>
              <a:rPr lang="en-US" altLang="zh-CN" sz="1400">
                <a:latin typeface="微软雅黑" pitchFamily="34" charset="-122"/>
                <a:ea typeface="微软雅黑" pitchFamily="34" charset="-122"/>
              </a:rPr>
              <a:t>Java</a:t>
            </a:r>
            <a:r>
              <a:rPr lang="zh-CN" altLang="en-US" sz="1400">
                <a:latin typeface="微软雅黑" pitchFamily="34" charset="-122"/>
                <a:ea typeface="微软雅黑" pitchFamily="34" charset="-122"/>
              </a:rPr>
              <a:t>开发，天然具备跨平台运行的能力。</a:t>
            </a:r>
          </a:p>
          <a:p>
            <a:pPr>
              <a:lnSpc>
                <a:spcPct val="150000"/>
              </a:lnSpc>
              <a:defRPr/>
            </a:pPr>
            <a:r>
              <a:rPr lang="en-US" altLang="zh-CN" sz="1400">
                <a:latin typeface="微软雅黑" pitchFamily="34" charset="-122"/>
                <a:ea typeface="微软雅黑" pitchFamily="34" charset="-122"/>
              </a:rPr>
              <a:t>2</a:t>
            </a:r>
            <a:r>
              <a:rPr lang="zh-CN" altLang="en-US" sz="1400">
                <a:latin typeface="微软雅黑" pitchFamily="34" charset="-122"/>
                <a:ea typeface="微软雅黑" pitchFamily="34" charset="-122"/>
              </a:rPr>
              <a:t>、部署简单，在装有</a:t>
            </a:r>
            <a:r>
              <a:rPr lang="en-US" altLang="zh-CN" sz="1400">
                <a:latin typeface="微软雅黑" pitchFamily="34" charset="-122"/>
                <a:ea typeface="微软雅黑" pitchFamily="34" charset="-122"/>
              </a:rPr>
              <a:t>1.5</a:t>
            </a:r>
            <a:r>
              <a:rPr lang="zh-CN" altLang="en-US" sz="1400">
                <a:latin typeface="微软雅黑" pitchFamily="34" charset="-122"/>
                <a:ea typeface="微软雅黑" pitchFamily="34" charset="-122"/>
              </a:rPr>
              <a:t>及以上的版本</a:t>
            </a:r>
            <a:r>
              <a:rPr lang="en-US" altLang="zh-CN" sz="1400">
                <a:latin typeface="微软雅黑" pitchFamily="34" charset="-122"/>
                <a:ea typeface="微软雅黑" pitchFamily="34" charset="-122"/>
              </a:rPr>
              <a:t>JDK</a:t>
            </a:r>
            <a:r>
              <a:rPr lang="zh-CN" altLang="en-US" sz="1400">
                <a:latin typeface="微软雅黑" pitchFamily="34" charset="-122"/>
                <a:ea typeface="微软雅黑" pitchFamily="34" charset="-122"/>
              </a:rPr>
              <a:t>的前提下，仅需</a:t>
            </a:r>
            <a:r>
              <a:rPr lang="zh-CN" altLang="en-US" sz="1400" smtClean="0">
                <a:latin typeface="微软雅黑" pitchFamily="34" charset="-122"/>
                <a:ea typeface="微软雅黑" pitchFamily="34" charset="-122"/>
              </a:rPr>
              <a:t>简单拷贝即</a:t>
            </a:r>
            <a:r>
              <a:rPr lang="zh-CN" altLang="en-US" sz="1400">
                <a:latin typeface="微软雅黑" pitchFamily="34" charset="-122"/>
                <a:ea typeface="微软雅黑" pitchFamily="34" charset="-122"/>
              </a:rPr>
              <a:t>可部署完成。</a:t>
            </a:r>
          </a:p>
          <a:p>
            <a:pPr>
              <a:lnSpc>
                <a:spcPct val="150000"/>
              </a:lnSpc>
              <a:defRPr/>
            </a:pPr>
            <a:r>
              <a:rPr lang="en-US" altLang="zh-CN" sz="1400">
                <a:latin typeface="微软雅黑" pitchFamily="34" charset="-122"/>
                <a:ea typeface="微软雅黑" pitchFamily="34" charset="-122"/>
              </a:rPr>
              <a:t>3</a:t>
            </a:r>
            <a:r>
              <a:rPr lang="zh-CN" altLang="en-US" sz="1400">
                <a:latin typeface="微软雅黑" pitchFamily="34" charset="-122"/>
                <a:ea typeface="微软雅黑" pitchFamily="34" charset="-122"/>
              </a:rPr>
              <a:t>、基于相对目录结构，每套程序均有自己独立的工作空间，互不干扰，可以方便的进行横向扩展。</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dirty="0" smtClean="0">
                <a:solidFill>
                  <a:sysClr val="windowText" lastClr="000000"/>
                </a:solidFill>
                <a:latin typeface="微软雅黑" pitchFamily="34" charset="-122"/>
                <a:ea typeface="微软雅黑" pitchFamily="34" charset="-122"/>
                <a:cs typeface="+mn-cs"/>
              </a:rPr>
              <a:t>附录：</a:t>
            </a:r>
            <a:r>
              <a:rPr lang="en-US" altLang="zh-CN" sz="2400" dirty="0" smtClean="0">
                <a:solidFill>
                  <a:sysClr val="windowText" lastClr="000000"/>
                </a:solidFill>
                <a:latin typeface="微软雅黑" pitchFamily="34" charset="-122"/>
                <a:ea typeface="微软雅黑" pitchFamily="34" charset="-122"/>
                <a:cs typeface="+mn-cs"/>
              </a:rPr>
              <a:t>XML</a:t>
            </a:r>
            <a:r>
              <a:rPr lang="zh-CN" altLang="en-US" sz="2400" dirty="0" smtClean="0">
                <a:solidFill>
                  <a:sysClr val="windowText" lastClr="000000"/>
                </a:solidFill>
                <a:latin typeface="微软雅黑" pitchFamily="34" charset="-122"/>
                <a:ea typeface="微软雅黑" pitchFamily="34" charset="-122"/>
                <a:cs typeface="+mn-cs"/>
              </a:rPr>
              <a:t>相关知识</a:t>
            </a:r>
            <a:endParaRPr lang="zh-CN" altLang="en-US" sz="2400" dirty="0">
              <a:solidFill>
                <a:sysClr val="windowText" lastClr="000000"/>
              </a:solidFill>
              <a:latin typeface="微软雅黑" pitchFamily="34" charset="-122"/>
              <a:ea typeface="微软雅黑" pitchFamily="34" charset="-122"/>
              <a:cs typeface="+mn-cs"/>
            </a:endParaRPr>
          </a:p>
        </p:txBody>
      </p:sp>
      <p:sp>
        <p:nvSpPr>
          <p:cNvPr id="4" name="矩形 3"/>
          <p:cNvSpPr/>
          <p:nvPr/>
        </p:nvSpPr>
        <p:spPr>
          <a:xfrm>
            <a:off x="179512" y="966788"/>
            <a:ext cx="8712968" cy="5586145"/>
          </a:xfrm>
          <a:prstGeom prst="rect">
            <a:avLst/>
          </a:prstGeom>
        </p:spPr>
        <p:txBody>
          <a:bodyPr wrap="square">
            <a:spAutoFit/>
          </a:bodyPr>
          <a:lstStyle/>
          <a:p>
            <a:pPr>
              <a:lnSpc>
                <a:spcPct val="150000"/>
              </a:lnSpc>
              <a:buFont typeface="Wingdings" pitchFamily="2" charset="2"/>
              <a:buChar char="Ø"/>
              <a:defRPr/>
            </a:pPr>
            <a:r>
              <a:rPr lang="en-US" altLang="zh-CN" sz="1400" b="1" dirty="0" smtClean="0">
                <a:latin typeface="微软雅黑" pitchFamily="34" charset="-122"/>
                <a:ea typeface="微软雅黑" pitchFamily="34" charset="-122"/>
              </a:rPr>
              <a:t>XML</a:t>
            </a:r>
          </a:p>
          <a:p>
            <a:pPr marL="285750" indent="-285750">
              <a:lnSpc>
                <a:spcPct val="150000"/>
              </a:lnSpc>
              <a:buFont typeface="Arial" panose="020B0604020202020204" pitchFamily="34" charset="0"/>
              <a:buChar char="•"/>
              <a:defRPr/>
            </a:pPr>
            <a:r>
              <a:rPr lang="en-US" altLang="zh-CN" sz="1400" dirty="0">
                <a:latin typeface="微软雅黑" pitchFamily="34" charset="-122"/>
                <a:ea typeface="微软雅黑" pitchFamily="34" charset="-122"/>
              </a:rPr>
              <a:t>XML </a:t>
            </a:r>
            <a:r>
              <a:rPr lang="zh-CN" altLang="en-US" sz="1400" dirty="0">
                <a:latin typeface="微软雅黑" pitchFamily="34" charset="-122"/>
                <a:ea typeface="微软雅黑" pitchFamily="34" charset="-122"/>
              </a:rPr>
              <a:t>指可扩展标记语</a:t>
            </a:r>
            <a:r>
              <a:rPr lang="zh-CN" altLang="en-US" sz="1400" dirty="0" smtClean="0">
                <a:latin typeface="微软雅黑" pitchFamily="34" charset="-122"/>
                <a:ea typeface="微软雅黑" pitchFamily="34" charset="-122"/>
              </a:rPr>
              <a:t>言</a:t>
            </a:r>
            <a:endParaRPr lang="zh-CN" altLang="en-US" sz="1400" dirty="0">
              <a:latin typeface="微软雅黑" pitchFamily="34" charset="-122"/>
              <a:ea typeface="微软雅黑" pitchFamily="34" charset="-122"/>
            </a:endParaRPr>
          </a:p>
          <a:p>
            <a:pPr marL="285750" indent="-285750">
              <a:lnSpc>
                <a:spcPct val="150000"/>
              </a:lnSpc>
              <a:buFont typeface="Arial" panose="020B0604020202020204" pitchFamily="34" charset="0"/>
              <a:buChar char="•"/>
              <a:defRPr/>
            </a:pPr>
            <a:r>
              <a:rPr lang="en-US" altLang="zh-CN" sz="1400" dirty="0">
                <a:latin typeface="微软雅黑" pitchFamily="34" charset="-122"/>
                <a:ea typeface="微软雅黑" pitchFamily="34" charset="-122"/>
              </a:rPr>
              <a:t>XML </a:t>
            </a:r>
            <a:r>
              <a:rPr lang="zh-CN" altLang="en-US" sz="1400" dirty="0">
                <a:latin typeface="微软雅黑" pitchFamily="34" charset="-122"/>
                <a:ea typeface="微软雅黑" pitchFamily="34" charset="-122"/>
              </a:rPr>
              <a:t>被设计用来传输和存储数据</a:t>
            </a:r>
            <a:r>
              <a:rPr lang="zh-CN" altLang="en-US" sz="1400" dirty="0" smtClean="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a:p>
            <a:pPr>
              <a:lnSpc>
                <a:spcPct val="150000"/>
              </a:lnSpc>
              <a:defRPr/>
            </a:pPr>
            <a:r>
              <a:rPr lang="en-US" altLang="zh-CN" sz="1400" dirty="0">
                <a:solidFill>
                  <a:srgbClr val="0070C0"/>
                </a:solidFill>
                <a:latin typeface="微软雅黑" pitchFamily="34" charset="-122"/>
                <a:ea typeface="微软雅黑" pitchFamily="34" charset="-122"/>
              </a:rPr>
              <a:t>http://</a:t>
            </a:r>
            <a:r>
              <a:rPr lang="en-US" altLang="zh-CN" sz="1400" dirty="0" smtClean="0">
                <a:solidFill>
                  <a:srgbClr val="0070C0"/>
                </a:solidFill>
                <a:latin typeface="微软雅黑" pitchFamily="34" charset="-122"/>
                <a:ea typeface="微软雅黑" pitchFamily="34" charset="-122"/>
              </a:rPr>
              <a:t>www.w3school.com.cn/xml</a:t>
            </a:r>
            <a:endParaRPr lang="en-US" altLang="zh-CN" sz="1400" b="1" dirty="0">
              <a:latin typeface="微软雅黑" pitchFamily="34" charset="-122"/>
              <a:ea typeface="微软雅黑" pitchFamily="34" charset="-122"/>
            </a:endParaRPr>
          </a:p>
          <a:p>
            <a:pPr>
              <a:lnSpc>
                <a:spcPct val="150000"/>
              </a:lnSpc>
              <a:buFont typeface="Wingdings" pitchFamily="2" charset="2"/>
              <a:buChar char="Ø"/>
              <a:defRPr/>
            </a:pPr>
            <a:endParaRPr lang="en-US" altLang="zh-CN" sz="1400" b="1" dirty="0" smtClean="0">
              <a:latin typeface="微软雅黑" pitchFamily="34" charset="-122"/>
              <a:ea typeface="微软雅黑" pitchFamily="34" charset="-122"/>
            </a:endParaRPr>
          </a:p>
          <a:p>
            <a:pPr>
              <a:lnSpc>
                <a:spcPct val="150000"/>
              </a:lnSpc>
              <a:buFont typeface="Wingdings" pitchFamily="2" charset="2"/>
              <a:buChar char="Ø"/>
              <a:defRPr/>
            </a:pPr>
            <a:r>
              <a:rPr lang="en-US" altLang="zh-CN" sz="1400" b="1" dirty="0" smtClean="0">
                <a:latin typeface="微软雅黑" pitchFamily="34" charset="-122"/>
                <a:ea typeface="微软雅黑" pitchFamily="34" charset="-122"/>
              </a:rPr>
              <a:t>XSLT</a:t>
            </a:r>
          </a:p>
          <a:p>
            <a:pPr marL="285750" indent="-285750">
              <a:lnSpc>
                <a:spcPct val="150000"/>
              </a:lnSpc>
              <a:buFont typeface="Arial" panose="020B0604020202020204" pitchFamily="34" charset="0"/>
              <a:buChar char="•"/>
              <a:defRPr/>
            </a:pPr>
            <a:r>
              <a:rPr lang="en-US" altLang="zh-CN" sz="1400" dirty="0">
                <a:latin typeface="微软雅黑" pitchFamily="34" charset="-122"/>
                <a:ea typeface="微软雅黑" pitchFamily="34" charset="-122"/>
              </a:rPr>
              <a:t>XSL </a:t>
            </a:r>
            <a:r>
              <a:rPr lang="zh-CN" altLang="en-US" sz="1400" dirty="0">
                <a:latin typeface="微软雅黑" pitchFamily="34" charset="-122"/>
                <a:ea typeface="微软雅黑" pitchFamily="34" charset="-122"/>
              </a:rPr>
              <a:t>指扩展样式表语言（</a:t>
            </a:r>
            <a:r>
              <a:rPr lang="en-US" altLang="zh-CN" sz="1400" dirty="0" err="1">
                <a:latin typeface="微软雅黑" pitchFamily="34" charset="-122"/>
                <a:ea typeface="微软雅黑" pitchFamily="34" charset="-122"/>
              </a:rPr>
              <a:t>EXtensible</a:t>
            </a:r>
            <a:r>
              <a:rPr lang="en-US" altLang="zh-CN" sz="1400" dirty="0">
                <a:latin typeface="微软雅黑" pitchFamily="34" charset="-122"/>
                <a:ea typeface="微软雅黑" pitchFamily="34" charset="-122"/>
              </a:rPr>
              <a:t> </a:t>
            </a:r>
            <a:r>
              <a:rPr lang="en-US" altLang="zh-CN" sz="1400" dirty="0" err="1">
                <a:latin typeface="微软雅黑" pitchFamily="34" charset="-122"/>
                <a:ea typeface="微软雅黑" pitchFamily="34" charset="-122"/>
              </a:rPr>
              <a:t>Stylesheet</a:t>
            </a:r>
            <a:r>
              <a:rPr lang="en-US" altLang="zh-CN" sz="1400" dirty="0">
                <a:latin typeface="微软雅黑" pitchFamily="34" charset="-122"/>
                <a:ea typeface="微软雅黑" pitchFamily="34" charset="-122"/>
              </a:rPr>
              <a:t> Language</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marL="285750" indent="-285750">
              <a:lnSpc>
                <a:spcPct val="150000"/>
              </a:lnSpc>
              <a:buFont typeface="Arial" panose="020B0604020202020204" pitchFamily="34" charset="0"/>
              <a:buChar char="•"/>
              <a:defRPr/>
            </a:pPr>
            <a:r>
              <a:rPr lang="zh-CN" altLang="en-US" sz="1400" dirty="0">
                <a:latin typeface="微软雅黑" pitchFamily="34" charset="-122"/>
                <a:ea typeface="微软雅黑" pitchFamily="34" charset="-122"/>
              </a:rPr>
              <a:t>万维网联盟开始发展 </a:t>
            </a:r>
            <a:r>
              <a:rPr lang="en-US" altLang="zh-CN" sz="1400" dirty="0">
                <a:latin typeface="微软雅黑" pitchFamily="34" charset="-122"/>
                <a:ea typeface="微软雅黑" pitchFamily="34" charset="-122"/>
              </a:rPr>
              <a:t>XSL </a:t>
            </a:r>
            <a:r>
              <a:rPr lang="zh-CN" altLang="en-US" sz="1400" dirty="0">
                <a:latin typeface="微软雅黑" pitchFamily="34" charset="-122"/>
                <a:ea typeface="微软雅黑" pitchFamily="34" charset="-122"/>
              </a:rPr>
              <a:t>的起因是由于对基于 </a:t>
            </a:r>
            <a:r>
              <a:rPr lang="en-US" altLang="zh-CN" sz="1400" dirty="0">
                <a:latin typeface="微软雅黑" pitchFamily="34" charset="-122"/>
                <a:ea typeface="微软雅黑" pitchFamily="34" charset="-122"/>
              </a:rPr>
              <a:t>XML </a:t>
            </a:r>
            <a:r>
              <a:rPr lang="zh-CN" altLang="en-US" sz="1400" dirty="0">
                <a:latin typeface="微软雅黑" pitchFamily="34" charset="-122"/>
                <a:ea typeface="微软雅黑" pitchFamily="34" charset="-122"/>
              </a:rPr>
              <a:t>的样式表语言的需求</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marL="285750" indent="-285750">
              <a:lnSpc>
                <a:spcPct val="150000"/>
              </a:lnSpc>
              <a:buFont typeface="Arial" panose="020B0604020202020204" pitchFamily="34" charset="0"/>
              <a:buChar char="•"/>
              <a:defRPr/>
            </a:pPr>
            <a:r>
              <a:rPr lang="en-US" altLang="zh-CN" sz="1400" dirty="0">
                <a:latin typeface="微软雅黑" pitchFamily="34" charset="-122"/>
                <a:ea typeface="微软雅黑" pitchFamily="34" charset="-122"/>
              </a:rPr>
              <a:t>XSLT </a:t>
            </a:r>
            <a:r>
              <a:rPr lang="zh-CN" altLang="en-US" sz="1400" dirty="0">
                <a:latin typeface="微软雅黑" pitchFamily="34" charset="-122"/>
                <a:ea typeface="微软雅黑" pitchFamily="34" charset="-122"/>
              </a:rPr>
              <a:t>指 </a:t>
            </a:r>
            <a:r>
              <a:rPr lang="en-US" altLang="zh-CN" sz="1400" dirty="0">
                <a:latin typeface="微软雅黑" pitchFamily="34" charset="-122"/>
                <a:ea typeface="微软雅黑" pitchFamily="34" charset="-122"/>
              </a:rPr>
              <a:t>XSL </a:t>
            </a:r>
            <a:r>
              <a:rPr lang="zh-CN" altLang="en-US" sz="1400" dirty="0">
                <a:latin typeface="微软雅黑" pitchFamily="34" charset="-122"/>
                <a:ea typeface="微软雅黑" pitchFamily="34" charset="-122"/>
              </a:rPr>
              <a:t>转换。在此教程中，你将学习如何使用 </a:t>
            </a:r>
            <a:r>
              <a:rPr lang="en-US" altLang="zh-CN" sz="1400" dirty="0">
                <a:latin typeface="微软雅黑" pitchFamily="34" charset="-122"/>
                <a:ea typeface="微软雅黑" pitchFamily="34" charset="-122"/>
              </a:rPr>
              <a:t>XSLT </a:t>
            </a:r>
            <a:r>
              <a:rPr lang="zh-CN" altLang="en-US" sz="1400" dirty="0">
                <a:latin typeface="微软雅黑" pitchFamily="34" charset="-122"/>
                <a:ea typeface="微软雅黑" pitchFamily="34" charset="-122"/>
              </a:rPr>
              <a:t>将 </a:t>
            </a:r>
            <a:r>
              <a:rPr lang="en-US" altLang="zh-CN" sz="1400" dirty="0">
                <a:latin typeface="微软雅黑" pitchFamily="34" charset="-122"/>
                <a:ea typeface="微软雅黑" pitchFamily="34" charset="-122"/>
              </a:rPr>
              <a:t>XML </a:t>
            </a:r>
            <a:r>
              <a:rPr lang="zh-CN" altLang="en-US" sz="1400" dirty="0">
                <a:latin typeface="微软雅黑" pitchFamily="34" charset="-122"/>
                <a:ea typeface="微软雅黑" pitchFamily="34" charset="-122"/>
              </a:rPr>
              <a:t>文档转换为其他文档，比如 </a:t>
            </a:r>
            <a:r>
              <a:rPr lang="en-US" altLang="zh-CN" sz="1400" dirty="0">
                <a:latin typeface="微软雅黑" pitchFamily="34" charset="-122"/>
                <a:ea typeface="微软雅黑" pitchFamily="34" charset="-122"/>
              </a:rPr>
              <a:t>XHTML</a:t>
            </a:r>
            <a:r>
              <a:rPr lang="zh-CN" altLang="en-US" sz="1400" dirty="0" smtClean="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a:p>
            <a:pPr>
              <a:lnSpc>
                <a:spcPct val="150000"/>
              </a:lnSpc>
              <a:defRPr/>
            </a:pPr>
            <a:r>
              <a:rPr lang="en-US" altLang="zh-CN" sz="1400" dirty="0">
                <a:solidFill>
                  <a:srgbClr val="0070C0"/>
                </a:solidFill>
                <a:latin typeface="微软雅黑" pitchFamily="34" charset="-122"/>
                <a:ea typeface="微软雅黑" pitchFamily="34" charset="-122"/>
              </a:rPr>
              <a:t>http://www.w3school.com.cn/xsl/</a:t>
            </a:r>
          </a:p>
          <a:p>
            <a:pPr>
              <a:lnSpc>
                <a:spcPct val="150000"/>
              </a:lnSpc>
              <a:buFont typeface="Wingdings" pitchFamily="2" charset="2"/>
              <a:buChar char="Ø"/>
              <a:defRPr/>
            </a:pPr>
            <a:endParaRPr lang="en-US" altLang="zh-CN" sz="1400" b="1" dirty="0">
              <a:latin typeface="微软雅黑" pitchFamily="34" charset="-122"/>
              <a:ea typeface="微软雅黑" pitchFamily="34" charset="-122"/>
            </a:endParaRPr>
          </a:p>
          <a:p>
            <a:pPr>
              <a:lnSpc>
                <a:spcPct val="150000"/>
              </a:lnSpc>
              <a:buFont typeface="Wingdings" pitchFamily="2" charset="2"/>
              <a:buChar char="Ø"/>
              <a:defRPr/>
            </a:pPr>
            <a:r>
              <a:rPr lang="en-US" altLang="zh-CN" sz="1400" b="1" dirty="0" smtClean="0">
                <a:latin typeface="微软雅黑" pitchFamily="34" charset="-122"/>
                <a:ea typeface="微软雅黑" pitchFamily="34" charset="-122"/>
              </a:rPr>
              <a:t>XPATH</a:t>
            </a:r>
            <a:endParaRPr lang="zh-CN" altLang="en-US" sz="1400" b="1" dirty="0">
              <a:latin typeface="微软雅黑" pitchFamily="34" charset="-122"/>
              <a:ea typeface="微软雅黑" pitchFamily="34" charset="-122"/>
            </a:endParaRPr>
          </a:p>
          <a:p>
            <a:pPr marL="285750" indent="-285750">
              <a:lnSpc>
                <a:spcPct val="150000"/>
              </a:lnSpc>
              <a:buFont typeface="Arial" panose="020B0604020202020204" pitchFamily="34" charset="0"/>
              <a:buChar char="•"/>
              <a:defRPr/>
            </a:pPr>
            <a:r>
              <a:rPr lang="en-US" altLang="zh-CN" sz="1400" dirty="0" err="1">
                <a:latin typeface="微软雅黑" pitchFamily="34" charset="-122"/>
                <a:ea typeface="微软雅黑" pitchFamily="34" charset="-122"/>
              </a:rPr>
              <a:t>XPath</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是一门在 </a:t>
            </a:r>
            <a:r>
              <a:rPr lang="en-US" altLang="zh-CN" sz="1400" dirty="0">
                <a:latin typeface="微软雅黑" pitchFamily="34" charset="-122"/>
                <a:ea typeface="微软雅黑" pitchFamily="34" charset="-122"/>
              </a:rPr>
              <a:t>XML </a:t>
            </a:r>
            <a:r>
              <a:rPr lang="zh-CN" altLang="en-US" sz="1400" dirty="0">
                <a:latin typeface="微软雅黑" pitchFamily="34" charset="-122"/>
                <a:ea typeface="微软雅黑" pitchFamily="34" charset="-122"/>
              </a:rPr>
              <a:t>文档中查找信息的语言。</a:t>
            </a:r>
            <a:r>
              <a:rPr lang="en-US" altLang="zh-CN" sz="1400" dirty="0" err="1">
                <a:latin typeface="微软雅黑" pitchFamily="34" charset="-122"/>
                <a:ea typeface="微软雅黑" pitchFamily="34" charset="-122"/>
              </a:rPr>
              <a:t>XPath</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可用来在 </a:t>
            </a:r>
            <a:r>
              <a:rPr lang="en-US" altLang="zh-CN" sz="1400" dirty="0">
                <a:latin typeface="微软雅黑" pitchFamily="34" charset="-122"/>
                <a:ea typeface="微软雅黑" pitchFamily="34" charset="-122"/>
              </a:rPr>
              <a:t>XML </a:t>
            </a:r>
            <a:r>
              <a:rPr lang="zh-CN" altLang="en-US" sz="1400" dirty="0">
                <a:latin typeface="微软雅黑" pitchFamily="34" charset="-122"/>
                <a:ea typeface="微软雅黑" pitchFamily="34" charset="-122"/>
              </a:rPr>
              <a:t>文档中对元素和属性进行遍历</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marL="285750" indent="-285750">
              <a:lnSpc>
                <a:spcPct val="150000"/>
              </a:lnSpc>
              <a:buFont typeface="Arial" panose="020B0604020202020204" pitchFamily="34" charset="0"/>
              <a:buChar char="•"/>
              <a:defRPr/>
            </a:pPr>
            <a:r>
              <a:rPr lang="en-US" altLang="zh-CN" sz="1400" dirty="0" err="1">
                <a:latin typeface="微软雅黑" pitchFamily="34" charset="-122"/>
                <a:ea typeface="微软雅黑" pitchFamily="34" charset="-122"/>
              </a:rPr>
              <a:t>XPath</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是 </a:t>
            </a:r>
            <a:r>
              <a:rPr lang="en-US" altLang="zh-CN" sz="1400" dirty="0">
                <a:latin typeface="微软雅黑" pitchFamily="34" charset="-122"/>
                <a:ea typeface="微软雅黑" pitchFamily="34" charset="-122"/>
              </a:rPr>
              <a:t>W3C XSLT </a:t>
            </a:r>
            <a:r>
              <a:rPr lang="zh-CN" altLang="en-US" sz="1400" dirty="0">
                <a:latin typeface="微软雅黑" pitchFamily="34" charset="-122"/>
                <a:ea typeface="微软雅黑" pitchFamily="34" charset="-122"/>
              </a:rPr>
              <a:t>标准的主要元素，并且 </a:t>
            </a:r>
            <a:r>
              <a:rPr lang="en-US" altLang="zh-CN" sz="1400" dirty="0">
                <a:latin typeface="微软雅黑" pitchFamily="34" charset="-122"/>
                <a:ea typeface="微软雅黑" pitchFamily="34" charset="-122"/>
              </a:rPr>
              <a:t>XQuery </a:t>
            </a:r>
            <a:r>
              <a:rPr lang="zh-CN" altLang="en-US" sz="1400" dirty="0">
                <a:latin typeface="微软雅黑" pitchFamily="34" charset="-122"/>
                <a:ea typeface="微软雅黑" pitchFamily="34" charset="-122"/>
              </a:rPr>
              <a:t>和 </a:t>
            </a:r>
            <a:r>
              <a:rPr lang="en-US" altLang="zh-CN" sz="1400" dirty="0" err="1">
                <a:latin typeface="微软雅黑" pitchFamily="34" charset="-122"/>
                <a:ea typeface="微软雅黑" pitchFamily="34" charset="-122"/>
              </a:rPr>
              <a:t>XPointer</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都构建于 </a:t>
            </a:r>
            <a:r>
              <a:rPr lang="en-US" altLang="zh-CN" sz="1400" dirty="0" err="1">
                <a:latin typeface="微软雅黑" pitchFamily="34" charset="-122"/>
                <a:ea typeface="微软雅黑" pitchFamily="34" charset="-122"/>
              </a:rPr>
              <a:t>XPath</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表达之上</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a:p>
            <a:pPr marL="285750" indent="-285750">
              <a:lnSpc>
                <a:spcPct val="150000"/>
              </a:lnSpc>
              <a:buFont typeface="Arial" panose="020B0604020202020204" pitchFamily="34" charset="0"/>
              <a:buChar char="•"/>
              <a:defRPr/>
            </a:pPr>
            <a:r>
              <a:rPr lang="zh-CN" altLang="en-US" sz="1400" dirty="0">
                <a:latin typeface="微软雅黑" pitchFamily="34" charset="-122"/>
                <a:ea typeface="微软雅黑" pitchFamily="34" charset="-122"/>
              </a:rPr>
              <a:t>因此，对 </a:t>
            </a:r>
            <a:r>
              <a:rPr lang="en-US" altLang="zh-CN" sz="1400" dirty="0" err="1">
                <a:latin typeface="微软雅黑" pitchFamily="34" charset="-122"/>
                <a:ea typeface="微软雅黑" pitchFamily="34" charset="-122"/>
              </a:rPr>
              <a:t>XPath</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的理解是很多高级 </a:t>
            </a:r>
            <a:r>
              <a:rPr lang="en-US" altLang="zh-CN" sz="1400" dirty="0">
                <a:latin typeface="微软雅黑" pitchFamily="34" charset="-122"/>
                <a:ea typeface="微软雅黑" pitchFamily="34" charset="-122"/>
              </a:rPr>
              <a:t>XML </a:t>
            </a:r>
            <a:r>
              <a:rPr lang="zh-CN" altLang="en-US" sz="1400" dirty="0">
                <a:latin typeface="微软雅黑" pitchFamily="34" charset="-122"/>
                <a:ea typeface="微软雅黑" pitchFamily="34" charset="-122"/>
              </a:rPr>
              <a:t>应用的基础</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a:lnSpc>
                <a:spcPct val="150000"/>
              </a:lnSpc>
              <a:defRPr/>
            </a:pPr>
            <a:r>
              <a:rPr lang="en-US" altLang="zh-CN" sz="1400" dirty="0">
                <a:solidFill>
                  <a:srgbClr val="0070C0"/>
                </a:solidFill>
                <a:latin typeface="微软雅黑" pitchFamily="34" charset="-122"/>
                <a:ea typeface="微软雅黑" pitchFamily="34" charset="-122"/>
              </a:rPr>
              <a:t>http://www.w3school.com.cn/xpath/</a:t>
            </a:r>
            <a:r>
              <a:rPr lang="zh-CN" altLang="en-US" sz="1400" dirty="0" smtClean="0">
                <a:latin typeface="微软雅黑" pitchFamily="34" charset="-122"/>
                <a:ea typeface="微软雅黑" pitchFamily="34" charset="-122"/>
              </a:rPr>
              <a:t/>
            </a:r>
            <a:br>
              <a:rPr lang="zh-CN" altLang="en-US" sz="1400" dirty="0" smtClean="0">
                <a:latin typeface="微软雅黑" pitchFamily="34" charset="-122"/>
                <a:ea typeface="微软雅黑" pitchFamily="34" charset="-122"/>
              </a:rPr>
            </a:b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val="28369527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650" y="444352"/>
            <a:ext cx="5328518" cy="463846"/>
          </a:xfrm>
          <a:ln algn="ctr"/>
        </p:spPr>
        <p:txBody>
          <a:bodyPr wrap="square" lIns="90000" tIns="46800" rIns="90000" bIns="46800">
            <a:spAutoFit/>
          </a:bodyPr>
          <a:lstStyle/>
          <a:p>
            <a:pPr eaLnBrk="1" fontAlgn="auto" hangingPunct="1">
              <a:spcBef>
                <a:spcPts val="0"/>
              </a:spcBef>
              <a:spcAft>
                <a:spcPts val="0"/>
              </a:spcAft>
              <a:defRPr/>
            </a:pPr>
            <a:r>
              <a:rPr lang="zh-CN" altLang="en-US" sz="2400" dirty="0" smtClean="0">
                <a:solidFill>
                  <a:sysClr val="windowText" lastClr="000000"/>
                </a:solidFill>
                <a:latin typeface="微软雅黑" pitchFamily="34" charset="-122"/>
                <a:ea typeface="微软雅黑" pitchFamily="34" charset="-122"/>
                <a:cs typeface="+mn-cs"/>
              </a:rPr>
              <a:t>附录：</a:t>
            </a:r>
            <a:r>
              <a:rPr lang="en-US" altLang="zh-CN" sz="2400" dirty="0">
                <a:solidFill>
                  <a:sysClr val="windowText" lastClr="000000"/>
                </a:solidFill>
                <a:latin typeface="微软雅黑" pitchFamily="34" charset="-122"/>
                <a:ea typeface="微软雅黑" pitchFamily="34" charset="-122"/>
                <a:cs typeface="+mn-cs"/>
              </a:rPr>
              <a:t>L</a:t>
            </a:r>
            <a:r>
              <a:rPr lang="en-US" altLang="zh-CN" sz="2400" dirty="0" smtClean="0">
                <a:solidFill>
                  <a:sysClr val="windowText" lastClr="000000"/>
                </a:solidFill>
                <a:latin typeface="微软雅黑" pitchFamily="34" charset="-122"/>
                <a:ea typeface="微软雅黑" pitchFamily="34" charset="-122"/>
                <a:cs typeface="+mn-cs"/>
              </a:rPr>
              <a:t>inux</a:t>
            </a:r>
            <a:r>
              <a:rPr lang="zh-CN" altLang="en-US" sz="2400" dirty="0" smtClean="0">
                <a:solidFill>
                  <a:sysClr val="windowText" lastClr="000000"/>
                </a:solidFill>
                <a:latin typeface="微软雅黑" pitchFamily="34" charset="-122"/>
                <a:ea typeface="微软雅黑" pitchFamily="34" charset="-122"/>
                <a:cs typeface="+mn-cs"/>
              </a:rPr>
              <a:t>上看</a:t>
            </a:r>
            <a:r>
              <a:rPr lang="en-US" altLang="zh-CN" sz="2400" dirty="0" smtClean="0">
                <a:solidFill>
                  <a:sysClr val="windowText" lastClr="000000"/>
                </a:solidFill>
                <a:latin typeface="微软雅黑" pitchFamily="34" charset="-122"/>
                <a:ea typeface="微软雅黑" pitchFamily="34" charset="-122"/>
                <a:cs typeface="+mn-cs"/>
              </a:rPr>
              <a:t>CPU</a:t>
            </a:r>
            <a:r>
              <a:rPr lang="zh-CN" altLang="en-US" sz="2400" dirty="0" smtClean="0">
                <a:solidFill>
                  <a:sysClr val="windowText" lastClr="000000"/>
                </a:solidFill>
                <a:latin typeface="微软雅黑" pitchFamily="34" charset="-122"/>
                <a:ea typeface="微软雅黑" pitchFamily="34" charset="-122"/>
                <a:cs typeface="+mn-cs"/>
              </a:rPr>
              <a:t>及内存</a:t>
            </a:r>
            <a:r>
              <a:rPr lang="zh-CN" altLang="en-US" sz="2400" dirty="0">
                <a:solidFill>
                  <a:sysClr val="windowText" lastClr="000000"/>
                </a:solidFill>
                <a:latin typeface="微软雅黑" pitchFamily="34" charset="-122"/>
                <a:ea typeface="微软雅黑" pitchFamily="34" charset="-122"/>
                <a:cs typeface="+mn-cs"/>
              </a:rPr>
              <a:t>配置</a:t>
            </a:r>
          </a:p>
        </p:txBody>
      </p:sp>
      <p:sp>
        <p:nvSpPr>
          <p:cNvPr id="2" name="矩形 1"/>
          <p:cNvSpPr/>
          <p:nvPr/>
        </p:nvSpPr>
        <p:spPr>
          <a:xfrm>
            <a:off x="1259632" y="1190357"/>
            <a:ext cx="6768752" cy="5262979"/>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en-US" sz="1600" b="1" dirty="0" smtClean="0">
                <a:solidFill>
                  <a:srgbClr val="000000"/>
                </a:solidFill>
                <a:latin typeface="微软雅黑" panose="020B0503020204020204" pitchFamily="34" charset="-122"/>
                <a:ea typeface="微软雅黑" panose="020B0503020204020204" pitchFamily="34" charset="-122"/>
              </a:rPr>
              <a:t>查看物理</a:t>
            </a:r>
            <a:r>
              <a:rPr lang="en-US" altLang="zh-CN" sz="1600" b="1" dirty="0" smtClean="0">
                <a:solidFill>
                  <a:srgbClr val="000000"/>
                </a:solidFill>
                <a:latin typeface="微软雅黑" panose="020B0503020204020204" pitchFamily="34" charset="-122"/>
                <a:ea typeface="微软雅黑" panose="020B0503020204020204" pitchFamily="34" charset="-122"/>
              </a:rPr>
              <a:t>CPU</a:t>
            </a:r>
            <a:r>
              <a:rPr lang="zh-CN" altLang="en-US" sz="1600" b="1" dirty="0" smtClean="0">
                <a:solidFill>
                  <a:srgbClr val="000000"/>
                </a:solidFill>
                <a:latin typeface="微软雅黑" panose="020B0503020204020204" pitchFamily="34" charset="-122"/>
                <a:ea typeface="微软雅黑" panose="020B0503020204020204" pitchFamily="34" charset="-122"/>
              </a:rPr>
              <a:t>颗数</a:t>
            </a:r>
            <a:endParaRPr lang="en-US" altLang="zh-CN" sz="1600"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cat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proc</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cpuinfo</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grep</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"physical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id"|sort</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uniq|wc</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l</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4</a:t>
            </a:r>
          </a:p>
          <a:p>
            <a:pPr>
              <a:lnSpc>
                <a:spcPct val="150000"/>
              </a:lnSpc>
            </a:pP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600" b="1" dirty="0" smtClean="0">
                <a:solidFill>
                  <a:srgbClr val="000000"/>
                </a:solidFill>
                <a:latin typeface="微软雅黑" panose="020B0503020204020204" pitchFamily="34" charset="-122"/>
                <a:ea typeface="微软雅黑" panose="020B0503020204020204" pitchFamily="34" charset="-122"/>
              </a:rPr>
              <a:t>查看</a:t>
            </a:r>
            <a:r>
              <a:rPr lang="zh-CN" altLang="en-US" sz="1600" b="1" dirty="0">
                <a:solidFill>
                  <a:srgbClr val="000000"/>
                </a:solidFill>
                <a:latin typeface="微软雅黑" panose="020B0503020204020204" pitchFamily="34" charset="-122"/>
                <a:ea typeface="微软雅黑" panose="020B0503020204020204" pitchFamily="34" charset="-122"/>
              </a:rPr>
              <a:t>每</a:t>
            </a:r>
            <a:r>
              <a:rPr lang="zh-CN" altLang="en-US" sz="1600" b="1" dirty="0" smtClean="0">
                <a:solidFill>
                  <a:srgbClr val="000000"/>
                </a:solidFill>
                <a:latin typeface="微软雅黑" panose="020B0503020204020204" pitchFamily="34" charset="-122"/>
                <a:ea typeface="微软雅黑" panose="020B0503020204020204" pitchFamily="34" charset="-122"/>
              </a:rPr>
              <a:t>颗</a:t>
            </a:r>
            <a:r>
              <a:rPr lang="en-US" altLang="zh-CN" sz="1600" b="1" dirty="0" smtClean="0">
                <a:solidFill>
                  <a:srgbClr val="000000"/>
                </a:solidFill>
                <a:latin typeface="微软雅黑" panose="020B0503020204020204" pitchFamily="34" charset="-122"/>
                <a:ea typeface="微软雅黑" panose="020B0503020204020204" pitchFamily="34" charset="-122"/>
              </a:rPr>
              <a:t>CPU</a:t>
            </a:r>
            <a:r>
              <a:rPr lang="zh-CN" altLang="en-US" sz="1600" b="1" dirty="0" smtClean="0">
                <a:solidFill>
                  <a:srgbClr val="000000"/>
                </a:solidFill>
                <a:latin typeface="微软雅黑" panose="020B0503020204020204" pitchFamily="34" charset="-122"/>
                <a:ea typeface="微软雅黑" panose="020B0503020204020204" pitchFamily="34" charset="-122"/>
              </a:rPr>
              <a:t>的核数（</a:t>
            </a:r>
            <a:r>
              <a:rPr lang="en-US" altLang="zh-CN" sz="1600" b="1" dirty="0" smtClean="0">
                <a:solidFill>
                  <a:srgbClr val="000000"/>
                </a:solidFill>
                <a:latin typeface="微软雅黑" panose="020B0503020204020204" pitchFamily="34" charset="-122"/>
                <a:ea typeface="微软雅黑" panose="020B0503020204020204" pitchFamily="34" charset="-122"/>
              </a:rPr>
              <a:t>core</a:t>
            </a:r>
            <a:r>
              <a:rPr lang="zh-CN" altLang="en-US" sz="1600" b="1" dirty="0" smtClean="0">
                <a:solidFill>
                  <a:srgbClr val="000000"/>
                </a:solidFill>
                <a:latin typeface="微软雅黑" panose="020B0503020204020204" pitchFamily="34" charset="-122"/>
                <a:ea typeface="微软雅黑" panose="020B0503020204020204" pitchFamily="34" charset="-122"/>
              </a:rPr>
              <a:t>）</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cat </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proc</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cpuinfo</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grep</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"cores"|</a:t>
            </a:r>
            <a:r>
              <a:rPr lang="en-US" altLang="zh-CN" sz="1600" i="1" dirty="0" err="1" smtClean="0">
                <a:solidFill>
                  <a:schemeClr val="bg1">
                    <a:lumMod val="50000"/>
                  </a:schemeClr>
                </a:solidFill>
                <a:latin typeface="微软雅黑" panose="020B0503020204020204" pitchFamily="34" charset="-122"/>
                <a:ea typeface="微软雅黑" panose="020B0503020204020204" pitchFamily="34" charset="-122"/>
              </a:rPr>
              <a:t>uniq</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cpu</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cores:8</a:t>
            </a:r>
          </a:p>
          <a:p>
            <a:pPr>
              <a:lnSpc>
                <a:spcPct val="150000"/>
              </a:lnSpc>
            </a:pPr>
            <a:endParaRPr lang="en-US" altLang="zh-CN" sz="1600"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600" b="1" dirty="0" smtClean="0">
                <a:solidFill>
                  <a:srgbClr val="000000"/>
                </a:solidFill>
                <a:latin typeface="微软雅黑" panose="020B0503020204020204" pitchFamily="34" charset="-122"/>
                <a:ea typeface="微软雅黑" panose="020B0503020204020204" pitchFamily="34" charset="-122"/>
              </a:rPr>
              <a:t>查看总共的</a:t>
            </a:r>
            <a:r>
              <a:rPr lang="en-US" altLang="zh-CN" sz="1600" b="1" dirty="0" smtClean="0">
                <a:solidFill>
                  <a:srgbClr val="000000"/>
                </a:solidFill>
                <a:latin typeface="微软雅黑" panose="020B0503020204020204" pitchFamily="34" charset="-122"/>
                <a:ea typeface="微软雅黑" panose="020B0503020204020204" pitchFamily="34" charset="-122"/>
              </a:rPr>
              <a:t>PROCESSOR</a:t>
            </a:r>
            <a:r>
              <a:rPr lang="zh-CN" altLang="en-US" sz="1600" b="1" dirty="0" smtClean="0">
                <a:solidFill>
                  <a:srgbClr val="000000"/>
                </a:solidFill>
                <a:latin typeface="微软雅黑" panose="020B0503020204020204" pitchFamily="34" charset="-122"/>
                <a:ea typeface="微软雅黑" panose="020B0503020204020204" pitchFamily="34" charset="-122"/>
              </a:rPr>
              <a:t>数（</a:t>
            </a:r>
            <a:r>
              <a:rPr lang="zh-CN" altLang="en-US" sz="1400" dirty="0" smtClean="0">
                <a:solidFill>
                  <a:srgbClr val="FF0000"/>
                </a:solidFill>
                <a:latin typeface="微软雅黑" panose="020B0503020204020204" pitchFamily="34" charset="-122"/>
                <a:ea typeface="微软雅黑" panose="020B0503020204020204" pitchFamily="34" charset="-122"/>
              </a:rPr>
              <a:t>设置</a:t>
            </a:r>
            <a:r>
              <a:rPr lang="en-US" altLang="zh-CN" sz="1400" dirty="0" smtClean="0">
                <a:solidFill>
                  <a:srgbClr val="FF0000"/>
                </a:solidFill>
                <a:latin typeface="微软雅黑" panose="020B0503020204020204" pitchFamily="34" charset="-122"/>
                <a:ea typeface="微软雅黑" panose="020B0503020204020204" pitchFamily="34" charset="-122"/>
              </a:rPr>
              <a:t>FPF</a:t>
            </a:r>
            <a:r>
              <a:rPr lang="zh-CN" altLang="en-US" sz="1400" dirty="0" smtClean="0">
                <a:solidFill>
                  <a:srgbClr val="FF0000"/>
                </a:solidFill>
                <a:latin typeface="微软雅黑" panose="020B0503020204020204" pitchFamily="34" charset="-122"/>
                <a:ea typeface="微软雅黑" panose="020B0503020204020204" pitchFamily="34" charset="-122"/>
              </a:rPr>
              <a:t>的线程池参考该值</a:t>
            </a:r>
            <a:r>
              <a:rPr lang="zh-CN" altLang="en-US" sz="1600" b="1" dirty="0" smtClean="0">
                <a:solidFill>
                  <a:srgbClr val="000000"/>
                </a:solidFill>
                <a:latin typeface="微软雅黑" panose="020B0503020204020204" pitchFamily="34" charset="-122"/>
                <a:ea typeface="微软雅黑" panose="020B0503020204020204" pitchFamily="34" charset="-122"/>
              </a:rPr>
              <a:t>）</a:t>
            </a:r>
            <a:endParaRPr lang="en-US" altLang="zh-CN" sz="1600" b="1" dirty="0">
              <a:solidFill>
                <a:srgbClr val="000000"/>
              </a:solidFill>
              <a:latin typeface="微软雅黑" panose="020B0503020204020204" pitchFamily="34" charset="-122"/>
              <a:ea typeface="微软雅黑" panose="020B0503020204020204" pitchFamily="34" charset="-122"/>
            </a:endParaRPr>
          </a:p>
          <a:p>
            <a:pPr>
              <a:lnSpc>
                <a:spcPct val="150000"/>
              </a:lnSpc>
            </a:pP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cat </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proc</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cpuinfo</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grep</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"processor"|</a:t>
            </a:r>
            <a:r>
              <a:rPr lang="en-US" altLang="zh-CN" sz="1600" i="1" dirty="0" err="1">
                <a:solidFill>
                  <a:schemeClr val="bg1">
                    <a:lumMod val="50000"/>
                  </a:schemeClr>
                </a:solidFill>
                <a:latin typeface="微软雅黑" panose="020B0503020204020204" pitchFamily="34" charset="-122"/>
                <a:ea typeface="微软雅黑" panose="020B0503020204020204" pitchFamily="34" charset="-122"/>
              </a:rPr>
              <a:t>wc</a:t>
            </a: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l</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64</a:t>
            </a:r>
          </a:p>
          <a:p>
            <a:pPr>
              <a:lnSpc>
                <a:spcPct val="150000"/>
              </a:lnSpc>
            </a:pPr>
            <a:endParaRPr lang="en-US" altLang="zh-CN" sz="1600" i="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600" b="1" dirty="0">
                <a:solidFill>
                  <a:srgbClr val="000000"/>
                </a:solidFill>
                <a:latin typeface="微软雅黑" panose="020B0503020204020204" pitchFamily="34" charset="-122"/>
                <a:ea typeface="微软雅黑" panose="020B0503020204020204" pitchFamily="34" charset="-122"/>
              </a:rPr>
              <a:t>查</a:t>
            </a:r>
            <a:r>
              <a:rPr lang="zh-CN" altLang="en-US" sz="1600" b="1" dirty="0" smtClean="0">
                <a:solidFill>
                  <a:srgbClr val="000000"/>
                </a:solidFill>
                <a:latin typeface="微软雅黑" panose="020B0503020204020204" pitchFamily="34" charset="-122"/>
                <a:ea typeface="微软雅黑" panose="020B0503020204020204" pitchFamily="34" charset="-122"/>
              </a:rPr>
              <a:t>看内存（</a:t>
            </a:r>
            <a:r>
              <a:rPr lang="zh-CN" altLang="en-US" sz="1400" dirty="0">
                <a:solidFill>
                  <a:srgbClr val="FF0000"/>
                </a:solidFill>
                <a:latin typeface="微软雅黑" panose="020B0503020204020204" pitchFamily="34" charset="-122"/>
                <a:ea typeface="微软雅黑" panose="020B0503020204020204" pitchFamily="34" charset="-122"/>
              </a:rPr>
              <a:t>设置</a:t>
            </a:r>
            <a:r>
              <a:rPr lang="en-US" altLang="zh-CN" sz="1400" dirty="0" smtClean="0">
                <a:solidFill>
                  <a:srgbClr val="FF0000"/>
                </a:solidFill>
                <a:latin typeface="微软雅黑" panose="020B0503020204020204" pitchFamily="34" charset="-122"/>
                <a:ea typeface="微软雅黑" panose="020B0503020204020204" pitchFamily="34" charset="-122"/>
              </a:rPr>
              <a:t>FPF</a:t>
            </a:r>
            <a:r>
              <a:rPr lang="zh-CN" altLang="en-US" sz="1400" dirty="0" smtClean="0">
                <a:solidFill>
                  <a:srgbClr val="FF0000"/>
                </a:solidFill>
                <a:latin typeface="微软雅黑" panose="020B0503020204020204" pitchFamily="34" charset="-122"/>
                <a:ea typeface="微软雅黑" panose="020B0503020204020204" pitchFamily="34" charset="-122"/>
              </a:rPr>
              <a:t>的</a:t>
            </a:r>
            <a:r>
              <a:rPr lang="en-US" altLang="zh-CN" sz="1400" dirty="0" err="1" smtClean="0">
                <a:solidFill>
                  <a:srgbClr val="FF0000"/>
                </a:solidFill>
                <a:latin typeface="微软雅黑" panose="020B0503020204020204" pitchFamily="34" charset="-122"/>
                <a:ea typeface="微软雅黑" panose="020B0503020204020204" pitchFamily="34" charset="-122"/>
              </a:rPr>
              <a:t>Xmx</a:t>
            </a:r>
            <a:r>
              <a:rPr lang="zh-CN" altLang="en-US" sz="1400" dirty="0" smtClean="0">
                <a:solidFill>
                  <a:srgbClr val="FF0000"/>
                </a:solidFill>
                <a:latin typeface="微软雅黑" panose="020B0503020204020204" pitchFamily="34" charset="-122"/>
                <a:ea typeface="微软雅黑" panose="020B0503020204020204" pitchFamily="34" charset="-122"/>
              </a:rPr>
              <a:t>参数参</a:t>
            </a:r>
            <a:r>
              <a:rPr lang="zh-CN" altLang="en-US" sz="1400" dirty="0">
                <a:solidFill>
                  <a:srgbClr val="FF0000"/>
                </a:solidFill>
                <a:latin typeface="微软雅黑" panose="020B0503020204020204" pitchFamily="34" charset="-122"/>
                <a:ea typeface="微软雅黑" panose="020B0503020204020204" pitchFamily="34" charset="-122"/>
              </a:rPr>
              <a:t>考该值</a:t>
            </a:r>
            <a:r>
              <a:rPr lang="zh-CN" altLang="en-US" sz="1600" b="1" dirty="0" smtClean="0">
                <a:solidFill>
                  <a:srgbClr val="000000"/>
                </a:solidFill>
                <a:latin typeface="微软雅黑" panose="020B0503020204020204" pitchFamily="34" charset="-122"/>
                <a:ea typeface="微软雅黑" panose="020B0503020204020204" pitchFamily="34" charset="-122"/>
              </a:rPr>
              <a:t>）</a:t>
            </a:r>
            <a:endParaRPr lang="en-US" altLang="zh-CN" sz="1600" i="1"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free</a:t>
            </a:r>
            <a:endParaRPr lang="en-US" altLang="zh-CN" sz="1600" i="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52" name="直接连接符 51"/>
          <p:cNvCxnSpPr/>
          <p:nvPr/>
        </p:nvCxnSpPr>
        <p:spPr bwMode="auto">
          <a:xfrm>
            <a:off x="1187624" y="2492896"/>
            <a:ext cx="6624736" cy="0"/>
          </a:xfrm>
          <a:prstGeom prst="line">
            <a:avLst/>
          </a:prstGeom>
          <a:ln w="19050">
            <a:solidFill>
              <a:srgbClr val="00B050"/>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53" name="直接连接符 52"/>
          <p:cNvCxnSpPr/>
          <p:nvPr/>
        </p:nvCxnSpPr>
        <p:spPr bwMode="auto">
          <a:xfrm>
            <a:off x="1187624" y="4005064"/>
            <a:ext cx="6624736" cy="0"/>
          </a:xfrm>
          <a:prstGeom prst="line">
            <a:avLst/>
          </a:prstGeom>
          <a:ln w="19050">
            <a:solidFill>
              <a:srgbClr val="00B050"/>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62" name="直接连接符 61"/>
          <p:cNvCxnSpPr/>
          <p:nvPr/>
        </p:nvCxnSpPr>
        <p:spPr bwMode="auto">
          <a:xfrm>
            <a:off x="1187624" y="5445224"/>
            <a:ext cx="6624736" cy="0"/>
          </a:xfrm>
          <a:prstGeom prst="line">
            <a:avLst/>
          </a:prstGeom>
          <a:ln w="19050">
            <a:solidFill>
              <a:srgbClr val="00B050"/>
            </a:solidFill>
            <a:prstDash val="dash"/>
            <a:headEnd type="none" w="med" len="med"/>
            <a:tailEnd type="none" w="med" len="med"/>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800418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650" y="444352"/>
            <a:ext cx="4680446" cy="463846"/>
          </a:xfrm>
          <a:ln algn="ctr"/>
        </p:spPr>
        <p:txBody>
          <a:bodyPr wrap="square" lIns="90000" tIns="46800" rIns="90000" bIns="46800">
            <a:spAutoFit/>
          </a:bodyPr>
          <a:lstStyle/>
          <a:p>
            <a:pPr eaLnBrk="1" fontAlgn="auto" hangingPunct="1">
              <a:spcBef>
                <a:spcPts val="0"/>
              </a:spcBef>
              <a:spcAft>
                <a:spcPts val="0"/>
              </a:spcAft>
              <a:defRPr/>
            </a:pPr>
            <a:r>
              <a:rPr lang="zh-CN" altLang="en-US" sz="2400" dirty="0" smtClean="0">
                <a:solidFill>
                  <a:sysClr val="windowText" lastClr="000000"/>
                </a:solidFill>
                <a:latin typeface="微软雅黑" pitchFamily="34" charset="-122"/>
                <a:ea typeface="微软雅黑" pitchFamily="34" charset="-122"/>
                <a:cs typeface="+mn-cs"/>
              </a:rPr>
              <a:t>附录：</a:t>
            </a:r>
            <a:r>
              <a:rPr lang="en-US" altLang="zh-CN" sz="2400" dirty="0">
                <a:solidFill>
                  <a:sysClr val="windowText" lastClr="000000"/>
                </a:solidFill>
                <a:latin typeface="微软雅黑" pitchFamily="34" charset="-122"/>
                <a:ea typeface="微软雅黑" pitchFamily="34" charset="-122"/>
                <a:cs typeface="+mn-cs"/>
              </a:rPr>
              <a:t>L</a:t>
            </a:r>
            <a:r>
              <a:rPr lang="en-US" altLang="zh-CN" sz="2400" dirty="0" smtClean="0">
                <a:solidFill>
                  <a:sysClr val="windowText" lastClr="000000"/>
                </a:solidFill>
                <a:latin typeface="微软雅黑" pitchFamily="34" charset="-122"/>
                <a:ea typeface="微软雅黑" pitchFamily="34" charset="-122"/>
                <a:cs typeface="+mn-cs"/>
              </a:rPr>
              <a:t>inux</a:t>
            </a:r>
            <a:r>
              <a:rPr lang="zh-CN" altLang="en-US" sz="2400" dirty="0" smtClean="0">
                <a:solidFill>
                  <a:sysClr val="windowText" lastClr="000000"/>
                </a:solidFill>
                <a:latin typeface="微软雅黑" pitchFamily="34" charset="-122"/>
                <a:ea typeface="微软雅黑" pitchFamily="34" charset="-122"/>
                <a:cs typeface="+mn-cs"/>
              </a:rPr>
              <a:t>上看</a:t>
            </a:r>
            <a:r>
              <a:rPr lang="zh-CN" altLang="en-US" sz="2400" dirty="0">
                <a:solidFill>
                  <a:sysClr val="windowText" lastClr="000000"/>
                </a:solidFill>
                <a:latin typeface="微软雅黑" pitchFamily="34" charset="-122"/>
                <a:ea typeface="微软雅黑" pitchFamily="34" charset="-122"/>
                <a:cs typeface="+mn-cs"/>
              </a:rPr>
              <a:t>资</a:t>
            </a:r>
            <a:r>
              <a:rPr lang="zh-CN" altLang="en-US" sz="2400" dirty="0" smtClean="0">
                <a:solidFill>
                  <a:sysClr val="windowText" lastClr="000000"/>
                </a:solidFill>
                <a:latin typeface="微软雅黑" pitchFamily="34" charset="-122"/>
                <a:ea typeface="微软雅黑" pitchFamily="34" charset="-122"/>
                <a:cs typeface="+mn-cs"/>
              </a:rPr>
              <a:t>源占用情况</a:t>
            </a:r>
            <a:endParaRPr lang="zh-CN" altLang="en-US" sz="2400" dirty="0">
              <a:solidFill>
                <a:sysClr val="windowText" lastClr="000000"/>
              </a:solidFill>
              <a:latin typeface="微软雅黑" pitchFamily="34" charset="-122"/>
              <a:ea typeface="微软雅黑" pitchFamily="34" charset="-122"/>
              <a:cs typeface="+mn-cs"/>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b="23499"/>
          <a:stretch/>
        </p:blipFill>
        <p:spPr>
          <a:xfrm>
            <a:off x="3958435" y="1124744"/>
            <a:ext cx="4718021" cy="2197818"/>
          </a:xfrm>
          <a:prstGeom prst="rect">
            <a:avLst/>
          </a:prstGeom>
          <a:ln>
            <a:solidFill>
              <a:schemeClr val="bg1">
                <a:lumMod val="50000"/>
              </a:schemeClr>
            </a:solidFill>
          </a:ln>
        </p:spPr>
      </p:pic>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t="1" b="26284"/>
          <a:stretch/>
        </p:blipFill>
        <p:spPr>
          <a:xfrm>
            <a:off x="3961331" y="4221088"/>
            <a:ext cx="4715125" cy="2376264"/>
          </a:xfrm>
          <a:prstGeom prst="rect">
            <a:avLst/>
          </a:prstGeom>
          <a:ln>
            <a:solidFill>
              <a:schemeClr val="bg1">
                <a:lumMod val="50000"/>
              </a:schemeClr>
            </a:solidFill>
          </a:ln>
        </p:spPr>
      </p:pic>
      <p:sp>
        <p:nvSpPr>
          <p:cNvPr id="5" name="矩形 4"/>
          <p:cNvSpPr/>
          <p:nvPr/>
        </p:nvSpPr>
        <p:spPr>
          <a:xfrm>
            <a:off x="107504" y="1091121"/>
            <a:ext cx="3625223" cy="369332"/>
          </a:xfrm>
          <a:prstGeom prst="rect">
            <a:avLst/>
          </a:prstGeom>
        </p:spPr>
        <p:txBody>
          <a:bodyPr wrap="none">
            <a:spAutoFit/>
          </a:bodyPr>
          <a:lstStyle/>
          <a:p>
            <a:pPr marL="285750" indent="-285750">
              <a:buFont typeface="Wingdings" panose="05000000000000000000" pitchFamily="2" charset="2"/>
              <a:buChar char="n"/>
            </a:pPr>
            <a:r>
              <a:rPr lang="zh-CN" altLang="en-US" b="1" dirty="0">
                <a:solidFill>
                  <a:srgbClr val="000000"/>
                </a:solidFill>
                <a:latin typeface="微软雅黑" panose="020B0503020204020204" pitchFamily="34" charset="-122"/>
                <a:ea typeface="微软雅黑" panose="020B0503020204020204" pitchFamily="34" charset="-122"/>
              </a:rPr>
              <a:t>用</a:t>
            </a:r>
            <a:r>
              <a:rPr lang="en-US" altLang="zh-CN" b="1" dirty="0" smtClean="0">
                <a:solidFill>
                  <a:srgbClr val="000000"/>
                </a:solidFill>
                <a:latin typeface="微软雅黑" panose="020B0503020204020204" pitchFamily="34" charset="-122"/>
                <a:ea typeface="微软雅黑" panose="020B0503020204020204" pitchFamily="34" charset="-122"/>
              </a:rPr>
              <a:t>“top”</a:t>
            </a:r>
            <a:r>
              <a:rPr lang="zh-CN" altLang="en-US" b="1" dirty="0" smtClean="0">
                <a:solidFill>
                  <a:srgbClr val="000000"/>
                </a:solidFill>
                <a:latin typeface="微软雅黑" panose="020B0503020204020204" pitchFamily="34" charset="-122"/>
                <a:ea typeface="微软雅黑" panose="020B0503020204020204" pitchFamily="34" charset="-122"/>
              </a:rPr>
              <a:t>命令看系统总体情况</a:t>
            </a:r>
            <a:endParaRPr lang="en-US" altLang="zh-CN" b="1" dirty="0">
              <a:solidFill>
                <a:srgbClr val="000000"/>
              </a:solidFill>
              <a:latin typeface="微软雅黑" panose="020B0503020204020204" pitchFamily="34" charset="-122"/>
              <a:ea typeface="微软雅黑" panose="020B0503020204020204" pitchFamily="34" charset="-122"/>
            </a:endParaRPr>
          </a:p>
        </p:txBody>
      </p:sp>
      <p:sp>
        <p:nvSpPr>
          <p:cNvPr id="9" name="矩形 8"/>
          <p:cNvSpPr/>
          <p:nvPr/>
        </p:nvSpPr>
        <p:spPr>
          <a:xfrm>
            <a:off x="107504" y="4221088"/>
            <a:ext cx="3576620" cy="369332"/>
          </a:xfrm>
          <a:prstGeom prst="rect">
            <a:avLst/>
          </a:prstGeom>
        </p:spPr>
        <p:txBody>
          <a:bodyPr wrap="none">
            <a:spAutoFit/>
          </a:bodyPr>
          <a:lstStyle/>
          <a:p>
            <a:pPr marL="285750" indent="-285750">
              <a:buFont typeface="Wingdings" panose="05000000000000000000" pitchFamily="2" charset="2"/>
              <a:buChar char="n"/>
            </a:pPr>
            <a:r>
              <a:rPr lang="zh-CN" altLang="en-US" b="1" dirty="0" smtClean="0">
                <a:solidFill>
                  <a:srgbClr val="000000"/>
                </a:solidFill>
                <a:latin typeface="微软雅黑" panose="020B0503020204020204" pitchFamily="34" charset="-122"/>
                <a:ea typeface="微软雅黑" panose="020B0503020204020204" pitchFamily="34" charset="-122"/>
              </a:rPr>
              <a:t>再按</a:t>
            </a:r>
            <a:r>
              <a:rPr lang="zh-CN" altLang="en-US" b="1" dirty="0">
                <a:solidFill>
                  <a:srgbClr val="000000"/>
                </a:solidFill>
                <a:latin typeface="微软雅黑" panose="020B0503020204020204" pitchFamily="34" charset="-122"/>
                <a:ea typeface="微软雅黑" panose="020B0503020204020204" pitchFamily="34" charset="-122"/>
              </a:rPr>
              <a:t>数字</a:t>
            </a:r>
            <a:r>
              <a:rPr lang="zh-CN" altLang="en-US" b="1" dirty="0" smtClean="0">
                <a:solidFill>
                  <a:srgbClr val="000000"/>
                </a:solidFill>
                <a:latin typeface="微软雅黑" panose="020B0503020204020204" pitchFamily="34" charset="-122"/>
                <a:ea typeface="微软雅黑" panose="020B0503020204020204" pitchFamily="34" charset="-122"/>
              </a:rPr>
              <a:t>“</a:t>
            </a:r>
            <a:r>
              <a:rPr lang="en-US" altLang="zh-CN" b="1" dirty="0" smtClean="0">
                <a:solidFill>
                  <a:srgbClr val="000000"/>
                </a:solidFill>
                <a:latin typeface="微软雅黑" panose="020B0503020204020204" pitchFamily="34" charset="-122"/>
                <a:ea typeface="微软雅黑" panose="020B0503020204020204" pitchFamily="34" charset="-122"/>
              </a:rPr>
              <a:t>1</a:t>
            </a:r>
            <a:r>
              <a:rPr lang="zh-CN" altLang="en-US" b="1" dirty="0" smtClean="0">
                <a:solidFill>
                  <a:srgbClr val="000000"/>
                </a:solidFill>
                <a:latin typeface="微软雅黑" panose="020B0503020204020204" pitchFamily="34" charset="-122"/>
                <a:ea typeface="微软雅黑" panose="020B0503020204020204" pitchFamily="34" charset="-122"/>
              </a:rPr>
              <a:t>”看每个</a:t>
            </a:r>
            <a:r>
              <a:rPr lang="en-US" altLang="zh-CN" b="1" dirty="0" err="1" smtClean="0">
                <a:solidFill>
                  <a:srgbClr val="000000"/>
                </a:solidFill>
                <a:latin typeface="微软雅黑" panose="020B0503020204020204" pitchFamily="34" charset="-122"/>
                <a:ea typeface="微软雅黑" panose="020B0503020204020204" pitchFamily="34" charset="-122"/>
              </a:rPr>
              <a:t>cpu</a:t>
            </a:r>
            <a:r>
              <a:rPr lang="zh-CN" altLang="en-US" b="1" dirty="0" smtClean="0">
                <a:solidFill>
                  <a:srgbClr val="000000"/>
                </a:solidFill>
                <a:latin typeface="微软雅黑" panose="020B0503020204020204" pitchFamily="34" charset="-122"/>
                <a:ea typeface="微软雅黑" panose="020B0503020204020204" pitchFamily="34" charset="-122"/>
              </a:rPr>
              <a:t>情况</a:t>
            </a:r>
            <a:endParaRPr lang="en-US" altLang="zh-CN" b="1"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54430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650" y="444500"/>
            <a:ext cx="1023938" cy="463550"/>
          </a:xfrm>
          <a:ln algn="ctr"/>
        </p:spPr>
        <p:txBody>
          <a:bodyPr lIns="90000" tIns="46800" rIns="90000" bIns="46800">
            <a:spAutoFit/>
          </a:bodyPr>
          <a:lstStyle/>
          <a:p>
            <a:pPr eaLnBrk="1" fontAlgn="auto" hangingPunct="1">
              <a:spcBef>
                <a:spcPts val="0"/>
              </a:spcBef>
              <a:spcAft>
                <a:spcPts val="0"/>
              </a:spcAft>
              <a:defRPr/>
            </a:pPr>
            <a:r>
              <a:rPr lang="zh-CN" altLang="en-US" sz="2400">
                <a:solidFill>
                  <a:sysClr val="windowText" lastClr="000000"/>
                </a:solidFill>
                <a:latin typeface="微软雅黑" pitchFamily="34" charset="-122"/>
                <a:ea typeface="微软雅黑" pitchFamily="34" charset="-122"/>
                <a:cs typeface="+mn-cs"/>
              </a:rPr>
              <a:t>目录</a:t>
            </a:r>
          </a:p>
        </p:txBody>
      </p:sp>
      <p:sp>
        <p:nvSpPr>
          <p:cNvPr id="52" name="圆角矩形 51"/>
          <p:cNvSpPr/>
          <p:nvPr/>
        </p:nvSpPr>
        <p:spPr bwMode="auto">
          <a:xfrm>
            <a:off x="900113" y="1631950"/>
            <a:ext cx="7488237" cy="468313"/>
          </a:xfrm>
          <a:prstGeom prst="roundRect">
            <a:avLst/>
          </a:prstGeom>
          <a:solidFill>
            <a:srgbClr val="00B0F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53" name="圆角矩形 52"/>
          <p:cNvSpPr/>
          <p:nvPr/>
        </p:nvSpPr>
        <p:spPr bwMode="auto">
          <a:xfrm>
            <a:off x="900113" y="3824288"/>
            <a:ext cx="7488237" cy="468312"/>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7" name="圆角矩形 6"/>
          <p:cNvSpPr/>
          <p:nvPr/>
        </p:nvSpPr>
        <p:spPr bwMode="auto">
          <a:xfrm>
            <a:off x="900113" y="4905375"/>
            <a:ext cx="7488237" cy="468313"/>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2" name="TextBox 1"/>
          <p:cNvSpPr txBox="1"/>
          <p:nvPr/>
        </p:nvSpPr>
        <p:spPr bwMode="auto">
          <a:xfrm>
            <a:off x="1116013" y="1700213"/>
            <a:ext cx="2951162" cy="368300"/>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设计理念</a:t>
            </a:r>
          </a:p>
        </p:txBody>
      </p:sp>
      <p:sp>
        <p:nvSpPr>
          <p:cNvPr id="10" name="TextBox 9"/>
          <p:cNvSpPr txBox="1"/>
          <p:nvPr/>
        </p:nvSpPr>
        <p:spPr bwMode="auto">
          <a:xfrm>
            <a:off x="1187450" y="3867150"/>
            <a:ext cx="2663825" cy="369888"/>
          </a:xfrm>
          <a:prstGeom prst="rect">
            <a:avLst/>
          </a:prstGeom>
          <a:noFill/>
          <a:ln w="9525">
            <a:noFill/>
            <a:miter lim="800000"/>
            <a:headEnd/>
            <a:tailEnd/>
          </a:ln>
        </p:spPr>
        <p:txBody>
          <a:bodyPr anchor="ctr">
            <a:spAutoFit/>
          </a:bodyPr>
          <a:lstStyle/>
          <a:p>
            <a:pPr>
              <a:defRPr/>
            </a:pPr>
            <a:r>
              <a:rPr lang="zh-CN" altLang="en-US" b="1" kern="0" smtClean="0">
                <a:solidFill>
                  <a:schemeClr val="bg1"/>
                </a:solidFill>
                <a:latin typeface="微软雅黑" pitchFamily="34" charset="-122"/>
                <a:ea typeface="微软雅黑" pitchFamily="34" charset="-122"/>
                <a:cs typeface="文鼎CS中等线"/>
              </a:rPr>
              <a:t>系统应用</a:t>
            </a:r>
            <a:endParaRPr lang="zh-CN" altLang="en-US" b="1" kern="0">
              <a:solidFill>
                <a:schemeClr val="bg1"/>
              </a:solidFill>
              <a:latin typeface="微软雅黑" pitchFamily="34" charset="-122"/>
              <a:ea typeface="微软雅黑" pitchFamily="34" charset="-122"/>
              <a:cs typeface="文鼎CS中等线"/>
            </a:endParaRPr>
          </a:p>
        </p:txBody>
      </p:sp>
      <p:sp>
        <p:nvSpPr>
          <p:cNvPr id="11" name="TextBox 10"/>
          <p:cNvSpPr txBox="1"/>
          <p:nvPr/>
        </p:nvSpPr>
        <p:spPr bwMode="auto">
          <a:xfrm>
            <a:off x="1201738" y="4941888"/>
            <a:ext cx="3298825" cy="369887"/>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特点</a:t>
            </a:r>
            <a:r>
              <a:rPr lang="en-US" altLang="zh-CN" b="1" kern="0">
                <a:solidFill>
                  <a:schemeClr val="bg1"/>
                </a:solidFill>
                <a:latin typeface="微软雅黑" pitchFamily="34" charset="-122"/>
                <a:ea typeface="微软雅黑" pitchFamily="34" charset="-122"/>
                <a:cs typeface="文鼎CS中等线"/>
              </a:rPr>
              <a:t>&amp;</a:t>
            </a:r>
            <a:r>
              <a:rPr lang="zh-CN" altLang="en-US" b="1" kern="0">
                <a:solidFill>
                  <a:schemeClr val="bg1"/>
                </a:solidFill>
                <a:latin typeface="微软雅黑" pitchFamily="34" charset="-122"/>
                <a:ea typeface="微软雅黑" pitchFamily="34" charset="-122"/>
                <a:cs typeface="文鼎CS中等线"/>
              </a:rPr>
              <a:t>优势</a:t>
            </a:r>
          </a:p>
        </p:txBody>
      </p:sp>
      <p:sp>
        <p:nvSpPr>
          <p:cNvPr id="12" name="圆角矩形 11"/>
          <p:cNvSpPr/>
          <p:nvPr/>
        </p:nvSpPr>
        <p:spPr bwMode="auto">
          <a:xfrm>
            <a:off x="900113" y="2708275"/>
            <a:ext cx="7488237" cy="468313"/>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13" name="TextBox 12"/>
          <p:cNvSpPr txBox="1"/>
          <p:nvPr/>
        </p:nvSpPr>
        <p:spPr bwMode="auto">
          <a:xfrm>
            <a:off x="1187450" y="2751138"/>
            <a:ext cx="2663825" cy="369887"/>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体系</a:t>
            </a:r>
            <a:r>
              <a:rPr lang="zh-CN" altLang="en-US" b="1" kern="0" smtClean="0">
                <a:solidFill>
                  <a:schemeClr val="bg1"/>
                </a:solidFill>
                <a:latin typeface="微软雅黑" pitchFamily="34" charset="-122"/>
                <a:ea typeface="微软雅黑" pitchFamily="34" charset="-122"/>
                <a:cs typeface="文鼎CS中等线"/>
              </a:rPr>
              <a:t>架构</a:t>
            </a:r>
            <a:endParaRPr lang="zh-CN" altLang="en-US" b="1" kern="0">
              <a:solidFill>
                <a:schemeClr val="bg1"/>
              </a:solidFill>
              <a:latin typeface="微软雅黑" pitchFamily="34" charset="-122"/>
              <a:ea typeface="微软雅黑" pitchFamily="34" charset="-122"/>
              <a:cs typeface="文鼎CS中等线"/>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650" y="444352"/>
            <a:ext cx="5184502" cy="463846"/>
          </a:xfrm>
          <a:ln algn="ctr"/>
        </p:spPr>
        <p:txBody>
          <a:bodyPr wrap="square" lIns="90000" tIns="46800" rIns="90000" bIns="46800">
            <a:spAutoFit/>
          </a:bodyPr>
          <a:lstStyle/>
          <a:p>
            <a:pPr eaLnBrk="1" fontAlgn="auto" hangingPunct="1">
              <a:spcBef>
                <a:spcPts val="0"/>
              </a:spcBef>
              <a:spcAft>
                <a:spcPts val="0"/>
              </a:spcAft>
              <a:defRPr/>
            </a:pPr>
            <a:r>
              <a:rPr lang="zh-CN" altLang="en-US" sz="2400" dirty="0" smtClean="0">
                <a:solidFill>
                  <a:sysClr val="windowText" lastClr="000000"/>
                </a:solidFill>
                <a:latin typeface="微软雅黑" pitchFamily="34" charset="-122"/>
                <a:ea typeface="微软雅黑" pitchFamily="34" charset="-122"/>
                <a:cs typeface="+mn-cs"/>
              </a:rPr>
              <a:t>附录：善用</a:t>
            </a:r>
            <a:r>
              <a:rPr lang="en-US" altLang="zh-CN" sz="2400" dirty="0" smtClean="0">
                <a:solidFill>
                  <a:sysClr val="windowText" lastClr="000000"/>
                </a:solidFill>
                <a:latin typeface="微软雅黑" pitchFamily="34" charset="-122"/>
                <a:ea typeface="微软雅黑" pitchFamily="34" charset="-122"/>
                <a:cs typeface="+mn-cs"/>
              </a:rPr>
              <a:t>FPF</a:t>
            </a:r>
            <a:r>
              <a:rPr lang="zh-CN" altLang="en-US" sz="2400" dirty="0" smtClean="0">
                <a:solidFill>
                  <a:sysClr val="windowText" lastClr="000000"/>
                </a:solidFill>
                <a:latin typeface="微软雅黑" pitchFamily="34" charset="-122"/>
                <a:ea typeface="微软雅黑" pitchFamily="34" charset="-122"/>
                <a:cs typeface="+mn-cs"/>
              </a:rPr>
              <a:t>命令解析日志文件</a:t>
            </a:r>
            <a:endParaRPr lang="zh-CN" altLang="en-US" sz="2400" dirty="0">
              <a:solidFill>
                <a:sysClr val="windowText" lastClr="000000"/>
              </a:solidFill>
              <a:latin typeface="微软雅黑" pitchFamily="34" charset="-122"/>
              <a:ea typeface="微软雅黑" pitchFamily="34" charset="-122"/>
              <a:cs typeface="+mn-cs"/>
            </a:endParaRPr>
          </a:p>
        </p:txBody>
      </p:sp>
      <p:sp>
        <p:nvSpPr>
          <p:cNvPr id="7" name="矩形 6"/>
          <p:cNvSpPr/>
          <p:nvPr/>
        </p:nvSpPr>
        <p:spPr>
          <a:xfrm>
            <a:off x="107504" y="1190357"/>
            <a:ext cx="8928992" cy="4524315"/>
          </a:xfrm>
          <a:prstGeom prst="rect">
            <a:avLst/>
          </a:prstGeom>
          <a:solidFill>
            <a:schemeClr val="bg1"/>
          </a:solidFill>
        </p:spPr>
        <p:txBody>
          <a:bodyPr wrap="square">
            <a:spAutoFit/>
          </a:bodyPr>
          <a:lstStyle/>
          <a:p>
            <a:pPr>
              <a:lnSpc>
                <a:spcPct val="150000"/>
              </a:lnSpc>
            </a:pPr>
            <a:r>
              <a:rPr lang="zh-CN" altLang="en-US" sz="1600" dirty="0" smtClean="0">
                <a:solidFill>
                  <a:srgbClr val="000000"/>
                </a:solidFill>
                <a:latin typeface="微软雅黑" panose="020B0503020204020204" pitchFamily="34" charset="-122"/>
                <a:ea typeface="微软雅黑" panose="020B0503020204020204" pitchFamily="34" charset="-122"/>
              </a:rPr>
              <a:t>当</a:t>
            </a:r>
            <a:r>
              <a:rPr lang="en-US" altLang="zh-CN" sz="1600" dirty="0" smtClean="0">
                <a:solidFill>
                  <a:srgbClr val="000000"/>
                </a:solidFill>
                <a:latin typeface="微软雅黑" panose="020B0503020204020204" pitchFamily="34" charset="-122"/>
                <a:ea typeface="微软雅黑" panose="020B0503020204020204" pitchFamily="34" charset="-122"/>
              </a:rPr>
              <a:t>FPF</a:t>
            </a:r>
            <a:r>
              <a:rPr lang="zh-CN" altLang="en-US" sz="1600" dirty="0" smtClean="0">
                <a:solidFill>
                  <a:srgbClr val="000000"/>
                </a:solidFill>
                <a:latin typeface="微软雅黑" panose="020B0503020204020204" pitchFamily="34" charset="-122"/>
                <a:ea typeface="微软雅黑" panose="020B0503020204020204" pitchFamily="34" charset="-122"/>
              </a:rPr>
              <a:t>日志未入数据库时，可以使用</a:t>
            </a:r>
            <a:r>
              <a:rPr lang="en-US" altLang="zh-CN" sz="1600" dirty="0" smtClean="0">
                <a:solidFill>
                  <a:srgbClr val="000000"/>
                </a:solidFill>
                <a:latin typeface="微软雅黑" panose="020B0503020204020204" pitchFamily="34" charset="-122"/>
                <a:ea typeface="微软雅黑" panose="020B0503020204020204" pitchFamily="34" charset="-122"/>
              </a:rPr>
              <a:t>FPF/bin</a:t>
            </a:r>
            <a:r>
              <a:rPr lang="zh-CN" altLang="en-US" sz="1600" dirty="0" smtClean="0">
                <a:solidFill>
                  <a:srgbClr val="000000"/>
                </a:solidFill>
                <a:latin typeface="微软雅黑" panose="020B0503020204020204" pitchFamily="34" charset="-122"/>
                <a:ea typeface="微软雅黑" panose="020B0503020204020204" pitchFamily="34" charset="-122"/>
              </a:rPr>
              <a:t>目录下提供的</a:t>
            </a:r>
            <a:r>
              <a:rPr lang="en-US" altLang="zh-CN" sz="1600" dirty="0" smtClean="0">
                <a:solidFill>
                  <a:srgbClr val="000000"/>
                </a:solidFill>
                <a:latin typeface="微软雅黑" panose="020B0503020204020204" pitchFamily="34" charset="-122"/>
                <a:ea typeface="微软雅黑" panose="020B0503020204020204" pitchFamily="34" charset="-122"/>
              </a:rPr>
              <a:t>parselog.cmd/parselog.sh</a:t>
            </a:r>
            <a:r>
              <a:rPr lang="zh-CN" altLang="en-US" sz="1600" dirty="0" smtClean="0">
                <a:solidFill>
                  <a:srgbClr val="000000"/>
                </a:solidFill>
                <a:latin typeface="微软雅黑" panose="020B0503020204020204" pitchFamily="34" charset="-122"/>
                <a:ea typeface="微软雅黑" panose="020B0503020204020204" pitchFamily="34" charset="-122"/>
              </a:rPr>
              <a:t>直接解析相应的日志文件，可形成</a:t>
            </a:r>
            <a:r>
              <a:rPr lang="en-US" altLang="zh-CN" sz="1600" dirty="0" smtClean="0">
                <a:solidFill>
                  <a:srgbClr val="000000"/>
                </a:solidFill>
                <a:latin typeface="微软雅黑" panose="020B0503020204020204" pitchFamily="34" charset="-122"/>
                <a:ea typeface="微软雅黑" panose="020B0503020204020204" pitchFamily="34" charset="-122"/>
              </a:rPr>
              <a:t>3</a:t>
            </a:r>
            <a:r>
              <a:rPr lang="zh-CN" altLang="en-US" sz="1600" dirty="0" smtClean="0">
                <a:solidFill>
                  <a:srgbClr val="000000"/>
                </a:solidFill>
                <a:latin typeface="微软雅黑" panose="020B0503020204020204" pitchFamily="34" charset="-122"/>
                <a:ea typeface="微软雅黑" panose="020B0503020204020204" pitchFamily="34" charset="-122"/>
              </a:rPr>
              <a:t>个</a:t>
            </a:r>
            <a:r>
              <a:rPr lang="en-US" altLang="zh-CN" sz="1600" dirty="0" smtClean="0">
                <a:solidFill>
                  <a:srgbClr val="000000"/>
                </a:solidFill>
                <a:latin typeface="微软雅黑" panose="020B0503020204020204" pitchFamily="34" charset="-122"/>
                <a:ea typeface="微软雅黑" panose="020B0503020204020204" pitchFamily="34" charset="-122"/>
              </a:rPr>
              <a:t>csv</a:t>
            </a:r>
            <a:r>
              <a:rPr lang="zh-CN" altLang="en-US" sz="1600" dirty="0" smtClean="0">
                <a:solidFill>
                  <a:srgbClr val="000000"/>
                </a:solidFill>
                <a:latin typeface="微软雅黑" panose="020B0503020204020204" pitchFamily="34" charset="-122"/>
                <a:ea typeface="微软雅黑" panose="020B0503020204020204" pitchFamily="34" charset="-122"/>
              </a:rPr>
              <a:t>文件，基于这些</a:t>
            </a:r>
            <a:r>
              <a:rPr lang="en-US" altLang="zh-CN" sz="1600" dirty="0" smtClean="0">
                <a:solidFill>
                  <a:srgbClr val="000000"/>
                </a:solidFill>
                <a:latin typeface="微软雅黑" panose="020B0503020204020204" pitchFamily="34" charset="-122"/>
                <a:ea typeface="微软雅黑" panose="020B0503020204020204" pitchFamily="34" charset="-122"/>
              </a:rPr>
              <a:t>csv</a:t>
            </a:r>
            <a:r>
              <a:rPr lang="zh-CN" altLang="en-US" sz="1600" dirty="0" smtClean="0">
                <a:solidFill>
                  <a:srgbClr val="000000"/>
                </a:solidFill>
                <a:latin typeface="微软雅黑" panose="020B0503020204020204" pitchFamily="34" charset="-122"/>
                <a:ea typeface="微软雅黑" panose="020B0503020204020204" pitchFamily="34" charset="-122"/>
              </a:rPr>
              <a:t>文件可以进行详细的日志分析。</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600" b="1" i="1" dirty="0">
              <a:solidFill>
                <a:srgbClr val="000000"/>
              </a:solidFill>
              <a:latin typeface="微软雅黑" panose="020B0503020204020204" pitchFamily="34" charset="-122"/>
              <a:ea typeface="微软雅黑" panose="020B0503020204020204" pitchFamily="34" charset="-122"/>
            </a:endParaRPr>
          </a:p>
          <a:p>
            <a:pPr>
              <a:lnSpc>
                <a:spcPct val="150000"/>
              </a:lnSpc>
            </a:pPr>
            <a:endParaRPr lang="en-US" altLang="zh-CN" sz="1600" b="1" i="1"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600" b="1" dirty="0">
                <a:latin typeface="微软雅黑" panose="020B0503020204020204" pitchFamily="34" charset="-122"/>
                <a:ea typeface="微软雅黑" panose="020B0503020204020204" pitchFamily="34" charset="-122"/>
              </a:rPr>
              <a:t>使</a:t>
            </a:r>
            <a:r>
              <a:rPr lang="zh-CN" altLang="en-US" sz="1600" b="1" dirty="0" smtClean="0">
                <a:latin typeface="微软雅黑" panose="020B0503020204020204" pitchFamily="34" charset="-122"/>
                <a:ea typeface="微软雅黑" panose="020B0503020204020204" pitchFamily="34" charset="-122"/>
              </a:rPr>
              <a:t>用方法：  </a:t>
            </a:r>
            <a:endParaRPr lang="en-US" altLang="zh-CN" sz="1600" b="1" dirty="0" smtClean="0">
              <a:latin typeface="微软雅黑" panose="020B0503020204020204" pitchFamily="34" charset="-122"/>
              <a:ea typeface="微软雅黑" panose="020B0503020204020204" pitchFamily="34" charset="-122"/>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parselog.sh ../logs/ftpparser.log</a:t>
            </a:r>
          </a:p>
          <a:p>
            <a:pPr marL="285750" indent="-285750">
              <a:lnSpc>
                <a:spcPct val="150000"/>
              </a:lnSpc>
              <a:buFont typeface="Wingdings" panose="05000000000000000000" pitchFamily="2" charset="2"/>
              <a:buChar char="p"/>
            </a:pPr>
            <a:endParaRPr lang="en-US" altLang="zh-CN" sz="1600" i="1"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600" b="1" dirty="0" smtClean="0">
                <a:latin typeface="微软雅黑" panose="020B0503020204020204" pitchFamily="34" charset="-122"/>
                <a:ea typeface="微软雅黑" panose="020B0503020204020204" pitchFamily="34" charset="-122"/>
              </a:rPr>
              <a:t>生成文件：</a:t>
            </a:r>
            <a:endParaRPr lang="en-US" altLang="zh-CN" sz="1600" b="1" dirty="0" smtClean="0">
              <a:latin typeface="微软雅黑" panose="020B0503020204020204" pitchFamily="34" charset="-122"/>
              <a:ea typeface="微软雅黑" panose="020B0503020204020204" pitchFamily="34" charset="-122"/>
            </a:endParaRPr>
          </a:p>
          <a:p>
            <a:pPr>
              <a:lnSpc>
                <a:spcPct val="150000"/>
              </a:lnSpc>
            </a:pPr>
            <a:r>
              <a:rPr lang="en-US" altLang="zh-CN" sz="1600" i="1" dirty="0">
                <a:solidFill>
                  <a:schemeClr val="bg1">
                    <a:lumMod val="50000"/>
                  </a:schemeClr>
                </a:solidFill>
                <a:latin typeface="微软雅黑" panose="020B0503020204020204" pitchFamily="34" charset="-122"/>
                <a:ea typeface="微软雅黑" panose="020B0503020204020204" pitchFamily="34" charset="-122"/>
              </a:rPr>
              <a:t>	</a:t>
            </a:r>
            <a:r>
              <a:rPr lang="zh-CN" altLang="en-US" sz="1600" i="1" dirty="0" smtClean="0">
                <a:solidFill>
                  <a:schemeClr val="bg1">
                    <a:lumMod val="50000"/>
                  </a:schemeClr>
                </a:solidFill>
                <a:latin typeface="微软雅黑" panose="020B0503020204020204" pitchFamily="34" charset="-122"/>
                <a:ea typeface="微软雅黑" panose="020B0503020204020204" pitchFamily="34" charset="-122"/>
              </a:rPr>
              <a:t>主日志：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parser-yyyyMMddHHmmss.csv</a:t>
            </a:r>
          </a:p>
          <a:p>
            <a:pPr>
              <a:lnSpc>
                <a:spcPct val="150000"/>
              </a:lnSpc>
            </a:pP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600" i="1" dirty="0" smtClean="0">
                <a:solidFill>
                  <a:schemeClr val="bg1">
                    <a:lumMod val="50000"/>
                  </a:schemeClr>
                </a:solidFill>
                <a:latin typeface="微软雅黑" panose="020B0503020204020204" pitchFamily="34" charset="-122"/>
                <a:ea typeface="微软雅黑" panose="020B0503020204020204" pitchFamily="34" charset="-122"/>
              </a:rPr>
              <a:t>中间处理过程日志：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middle-yyyyMMddHHmmss.csv</a:t>
            </a:r>
          </a:p>
          <a:p>
            <a:pPr>
              <a:lnSpc>
                <a:spcPct val="150000"/>
              </a:lnSpc>
            </a:pP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	</a:t>
            </a:r>
            <a:r>
              <a:rPr lang="zh-CN" altLang="en-US" sz="1600" i="1" dirty="0">
                <a:solidFill>
                  <a:schemeClr val="bg1">
                    <a:lumMod val="50000"/>
                  </a:schemeClr>
                </a:solidFill>
                <a:latin typeface="微软雅黑" panose="020B0503020204020204" pitchFamily="34" charset="-122"/>
                <a:ea typeface="微软雅黑" panose="020B0503020204020204" pitchFamily="34" charset="-122"/>
              </a:rPr>
              <a:t>数</a:t>
            </a:r>
            <a:r>
              <a:rPr lang="zh-CN" altLang="en-US" sz="1600" i="1" dirty="0" smtClean="0">
                <a:solidFill>
                  <a:schemeClr val="bg1">
                    <a:lumMod val="50000"/>
                  </a:schemeClr>
                </a:solidFill>
                <a:latin typeface="微软雅黑" panose="020B0503020204020204" pitchFamily="34" charset="-122"/>
                <a:ea typeface="微软雅黑" panose="020B0503020204020204" pitchFamily="34" charset="-122"/>
              </a:rPr>
              <a:t>据入库日志：        </a:t>
            </a:r>
            <a:r>
              <a:rPr lang="en-US" altLang="zh-CN" sz="1600" i="1" dirty="0" smtClean="0">
                <a:solidFill>
                  <a:schemeClr val="bg1">
                    <a:lumMod val="50000"/>
                  </a:schemeClr>
                </a:solidFill>
                <a:latin typeface="微软雅黑" panose="020B0503020204020204" pitchFamily="34" charset="-122"/>
                <a:ea typeface="微软雅黑" panose="020B0503020204020204" pitchFamily="34" charset="-122"/>
              </a:rPr>
              <a:t>sqlldr-yyyyMMddHHmmss.csv</a:t>
            </a:r>
          </a:p>
          <a:p>
            <a:pPr>
              <a:lnSpc>
                <a:spcPct val="150000"/>
              </a:lnSpc>
            </a:pPr>
            <a:endParaRPr lang="en-US" altLang="zh-CN" sz="1600" i="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bwMode="auto">
          <a:xfrm>
            <a:off x="555516" y="6024200"/>
            <a:ext cx="8263801" cy="369332"/>
          </a:xfrm>
          <a:prstGeom prst="rect">
            <a:avLst/>
          </a:prstGeom>
          <a:noFill/>
          <a:ln w="9525">
            <a:noFill/>
            <a:miter lim="800000"/>
            <a:headEnd/>
            <a:tailEnd/>
          </a:ln>
        </p:spPr>
        <p:txBody>
          <a:bodyPr vert="horz" wrap="none" lIns="91440" tIns="45720" rIns="91440" bIns="45720" numCol="1" rtlCol="0" anchor="ctr" anchorCtr="0" compatLnSpc="1">
            <a:prstTxWarp prst="textNoShape">
              <a:avLst/>
            </a:prstTxWarp>
            <a:spAutoFit/>
          </a:bodyPr>
          <a:lstStyle/>
          <a:p>
            <a:r>
              <a:rPr kumimoji="0" lang="zh-CN" altLang="en-US" sz="1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文鼎CS中等线"/>
              </a:rPr>
              <a:t>基于详细的日志分析才能找到瓶颈和优化方法</a:t>
            </a:r>
            <a:r>
              <a:rPr lang="zh-CN" altLang="en-US" b="1" kern="0" dirty="0">
                <a:solidFill>
                  <a:srgbClr val="FF0000"/>
                </a:solidFill>
                <a:latin typeface="微软雅黑" panose="020B0503020204020204" pitchFamily="34" charset="-122"/>
                <a:ea typeface="微软雅黑" panose="020B0503020204020204" pitchFamily="34" charset="-122"/>
                <a:cs typeface="文鼎CS中等线"/>
              </a:rPr>
              <a:t>，不能仅</a:t>
            </a:r>
            <a:r>
              <a:rPr lang="zh-CN" altLang="en-US" b="1" kern="0" dirty="0" smtClean="0">
                <a:solidFill>
                  <a:srgbClr val="FF0000"/>
                </a:solidFill>
                <a:latin typeface="微软雅黑" panose="020B0503020204020204" pitchFamily="34" charset="-122"/>
                <a:ea typeface="微软雅黑" panose="020B0503020204020204" pitchFamily="34" charset="-122"/>
                <a:cs typeface="文鼎CS中等线"/>
              </a:rPr>
              <a:t>靠</a:t>
            </a:r>
            <a:r>
              <a:rPr lang="zh-CN" altLang="en-US" b="1" kern="0" dirty="0">
                <a:solidFill>
                  <a:srgbClr val="FF0000"/>
                </a:solidFill>
                <a:latin typeface="微软雅黑" panose="020B0503020204020204" pitchFamily="34" charset="-122"/>
                <a:ea typeface="微软雅黑" panose="020B0503020204020204" pitchFamily="34" charset="-122"/>
                <a:cs typeface="文鼎CS中等线"/>
              </a:rPr>
              <a:t>感觉</a:t>
            </a:r>
            <a:r>
              <a:rPr lang="zh-CN" altLang="en-US" b="1" kern="0" dirty="0" smtClean="0">
                <a:solidFill>
                  <a:srgbClr val="FF0000"/>
                </a:solidFill>
                <a:latin typeface="微软雅黑" panose="020B0503020204020204" pitchFamily="34" charset="-122"/>
                <a:ea typeface="微软雅黑" panose="020B0503020204020204" pitchFamily="34" charset="-122"/>
                <a:cs typeface="文鼎CS中等线"/>
              </a:rPr>
              <a:t>，要用</a:t>
            </a:r>
            <a:r>
              <a:rPr kumimoji="0" lang="zh-CN" altLang="en-US" sz="1800" b="1" i="0" u="none" strike="noStrike" kern="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文鼎CS中等线"/>
              </a:rPr>
              <a:t>数据说话！</a:t>
            </a:r>
          </a:p>
        </p:txBody>
      </p:sp>
    </p:spTree>
    <p:extLst>
      <p:ext uri="{BB962C8B-B14F-4D97-AF65-F5344CB8AC3E}">
        <p14:creationId xmlns:p14="http://schemas.microsoft.com/office/powerpoint/2010/main" val="36054047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页脚占位符 3"/>
          <p:cNvSpPr>
            <a:spLocks noGrp="1"/>
          </p:cNvSpPr>
          <p:nvPr>
            <p:ph type="ftr" sz="quarter" idx="10"/>
          </p:nvPr>
        </p:nvSpPr>
        <p:spPr>
          <a:noFill/>
        </p:spPr>
        <p:txBody>
          <a:bodyPr/>
          <a:lstStyle/>
          <a:p>
            <a:pPr fontAlgn="base">
              <a:spcBef>
                <a:spcPct val="0"/>
              </a:spcBef>
              <a:spcAft>
                <a:spcPct val="0"/>
              </a:spcAft>
            </a:pPr>
            <a:r>
              <a:rPr lang="en-US" altLang="zh-CN" smtClean="0">
                <a:latin typeface="华文细黑" pitchFamily="2" charset="-122"/>
                <a:ea typeface="华文细黑" pitchFamily="2" charset="-122"/>
              </a:rPr>
              <a:t>Inspur group</a:t>
            </a:r>
          </a:p>
        </p:txBody>
      </p:sp>
      <p:pic>
        <p:nvPicPr>
          <p:cNvPr id="14339" name="Picture 2" descr="55992053-9"/>
          <p:cNvPicPr>
            <a:picLocks noChangeAspect="1" noChangeArrowheads="1"/>
          </p:cNvPicPr>
          <p:nvPr/>
        </p:nvPicPr>
        <p:blipFill>
          <a:blip r:embed="rId3" cstate="print"/>
          <a:srcRect/>
          <a:stretch>
            <a:fillRect/>
          </a:stretch>
        </p:blipFill>
        <p:spPr bwMode="auto">
          <a:xfrm>
            <a:off x="0" y="1412875"/>
            <a:ext cx="9144000" cy="3697288"/>
          </a:xfrm>
          <a:prstGeom prst="rect">
            <a:avLst/>
          </a:prstGeom>
          <a:noFill/>
          <a:ln w="9525">
            <a:noFill/>
            <a:miter lim="800000"/>
            <a:headEnd/>
            <a:tailEnd/>
          </a:ln>
        </p:spPr>
      </p:pic>
      <p:sp>
        <p:nvSpPr>
          <p:cNvPr id="14340" name="Freeform 3"/>
          <p:cNvSpPr>
            <a:spLocks/>
          </p:cNvSpPr>
          <p:nvPr/>
        </p:nvSpPr>
        <p:spPr bwMode="auto">
          <a:xfrm>
            <a:off x="7938" y="4510088"/>
            <a:ext cx="9151937" cy="2360612"/>
          </a:xfrm>
          <a:custGeom>
            <a:avLst/>
            <a:gdLst>
              <a:gd name="T0" fmla="*/ 2147483647 w 5765"/>
              <a:gd name="T1" fmla="*/ 2147483647 h 1487"/>
              <a:gd name="T2" fmla="*/ 2147483647 w 5765"/>
              <a:gd name="T3" fmla="*/ 2147483647 h 1487"/>
              <a:gd name="T4" fmla="*/ 0 w 5765"/>
              <a:gd name="T5" fmla="*/ 2147483647 h 1487"/>
              <a:gd name="T6" fmla="*/ 2147483647 w 5765"/>
              <a:gd name="T7" fmla="*/ 2147483647 h 1487"/>
              <a:gd name="T8" fmla="*/ 2147483647 w 5765"/>
              <a:gd name="T9" fmla="*/ 0 h 1487"/>
              <a:gd name="T10" fmla="*/ 2147483647 w 5765"/>
              <a:gd name="T11" fmla="*/ 2147483647 h 1487"/>
              <a:gd name="T12" fmla="*/ 2147483647 w 5765"/>
              <a:gd name="T13" fmla="*/ 2147483647 h 1487"/>
              <a:gd name="T14" fmla="*/ 0 60000 65536"/>
              <a:gd name="T15" fmla="*/ 0 60000 65536"/>
              <a:gd name="T16" fmla="*/ 0 60000 65536"/>
              <a:gd name="T17" fmla="*/ 0 60000 65536"/>
              <a:gd name="T18" fmla="*/ 0 60000 65536"/>
              <a:gd name="T19" fmla="*/ 0 60000 65536"/>
              <a:gd name="T20" fmla="*/ 0 60000 65536"/>
              <a:gd name="T21" fmla="*/ 0 w 5765"/>
              <a:gd name="T22" fmla="*/ 0 h 1487"/>
              <a:gd name="T23" fmla="*/ 5765 w 5765"/>
              <a:gd name="T24" fmla="*/ 1487 h 14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65" h="1487">
                <a:moveTo>
                  <a:pt x="5763" y="1487"/>
                </a:moveTo>
                <a:lnTo>
                  <a:pt x="3" y="1487"/>
                </a:lnTo>
                <a:lnTo>
                  <a:pt x="0" y="362"/>
                </a:lnTo>
                <a:lnTo>
                  <a:pt x="1404" y="358"/>
                </a:lnTo>
                <a:lnTo>
                  <a:pt x="1762" y="0"/>
                </a:lnTo>
                <a:lnTo>
                  <a:pt x="5765" y="1"/>
                </a:lnTo>
                <a:lnTo>
                  <a:pt x="5763" y="1487"/>
                </a:lnTo>
                <a:close/>
              </a:path>
            </a:pathLst>
          </a:custGeom>
          <a:solidFill>
            <a:schemeClr val="bg1"/>
          </a:solidFill>
          <a:ln w="9525">
            <a:noFill/>
            <a:round/>
            <a:headEnd/>
            <a:tailEnd/>
          </a:ln>
        </p:spPr>
        <p:txBody>
          <a:bodyPr/>
          <a:lstStyle/>
          <a:p>
            <a:endParaRPr lang="zh-CN" altLang="en-US"/>
          </a:p>
        </p:txBody>
      </p:sp>
      <p:sp>
        <p:nvSpPr>
          <p:cNvPr id="14341" name="Rectangle 5"/>
          <p:cNvSpPr>
            <a:spLocks noChangeArrowheads="1"/>
          </p:cNvSpPr>
          <p:nvPr/>
        </p:nvSpPr>
        <p:spPr bwMode="auto">
          <a:xfrm>
            <a:off x="0" y="0"/>
            <a:ext cx="9144000" cy="1484313"/>
          </a:xfrm>
          <a:prstGeom prst="rect">
            <a:avLst/>
          </a:prstGeom>
          <a:solidFill>
            <a:srgbClr val="0062AC"/>
          </a:solidFill>
          <a:ln w="9525">
            <a:noFill/>
            <a:miter lim="800000"/>
            <a:headEnd/>
            <a:tailEnd/>
          </a:ln>
        </p:spPr>
        <p:txBody>
          <a:bodyPr wrap="none" anchor="ctr"/>
          <a:lstStyle/>
          <a:p>
            <a:pPr eaLnBrk="1" hangingPunct="1"/>
            <a:endParaRPr lang="zh-CN" altLang="en-US">
              <a:latin typeface="华文细黑" pitchFamily="2" charset="-122"/>
              <a:ea typeface="华文细黑" pitchFamily="2" charset="-122"/>
            </a:endParaRPr>
          </a:p>
        </p:txBody>
      </p:sp>
      <p:sp>
        <p:nvSpPr>
          <p:cNvPr id="14342" name="Rectangle 6"/>
          <p:cNvSpPr>
            <a:spLocks noGrp="1" noChangeArrowheads="1"/>
          </p:cNvSpPr>
          <p:nvPr>
            <p:ph type="title"/>
          </p:nvPr>
        </p:nvSpPr>
        <p:spPr>
          <a:xfrm>
            <a:off x="2771775" y="603250"/>
            <a:ext cx="3455988" cy="809625"/>
          </a:xfrm>
        </p:spPr>
        <p:txBody>
          <a:bodyPr/>
          <a:lstStyle/>
          <a:p>
            <a:pPr algn="ctr" eaLnBrk="1" hangingPunct="1"/>
            <a:r>
              <a:rPr lang="zh-CN" altLang="en-US" sz="4000" b="0" smtClean="0">
                <a:solidFill>
                  <a:schemeClr val="bg1"/>
                </a:solidFill>
                <a:latin typeface="华文细黑" pitchFamily="2" charset="-122"/>
                <a:ea typeface="华文细黑" pitchFamily="2" charset="-122"/>
              </a:rPr>
              <a:t>谢谢</a:t>
            </a:r>
            <a:endParaRPr lang="en-US" altLang="zh-CN" sz="4000" b="0" smtClean="0">
              <a:solidFill>
                <a:schemeClr val="bg1"/>
              </a:solidFill>
              <a:latin typeface="华文细黑" pitchFamily="2" charset="-122"/>
              <a:ea typeface="华文细黑" pitchFamily="2" charset="-122"/>
            </a:endParaRPr>
          </a:p>
        </p:txBody>
      </p:sp>
      <p:pic>
        <p:nvPicPr>
          <p:cNvPr id="14343" name="Picture 14" descr="组合标志矢量文件-081016"/>
          <p:cNvPicPr>
            <a:picLocks noChangeAspect="1" noChangeArrowheads="1"/>
          </p:cNvPicPr>
          <p:nvPr/>
        </p:nvPicPr>
        <p:blipFill>
          <a:blip r:embed="rId4" cstate="print"/>
          <a:srcRect/>
          <a:stretch>
            <a:fillRect/>
          </a:stretch>
        </p:blipFill>
        <p:spPr bwMode="auto">
          <a:xfrm>
            <a:off x="5767388" y="5227638"/>
            <a:ext cx="3157537" cy="15859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设计</a:t>
            </a:r>
            <a:r>
              <a:rPr lang="zh-CN" altLang="en-US" sz="2400">
                <a:solidFill>
                  <a:sysClr val="windowText" lastClr="000000"/>
                </a:solidFill>
                <a:latin typeface="微软雅黑" pitchFamily="34" charset="-122"/>
                <a:ea typeface="微软雅黑" pitchFamily="34" charset="-122"/>
                <a:cs typeface="+mn-cs"/>
              </a:rPr>
              <a:t>理念</a:t>
            </a:r>
          </a:p>
        </p:txBody>
      </p:sp>
      <p:sp>
        <p:nvSpPr>
          <p:cNvPr id="26" name="AutoShape 4"/>
          <p:cNvSpPr>
            <a:spLocks noChangeArrowheads="1"/>
          </p:cNvSpPr>
          <p:nvPr/>
        </p:nvSpPr>
        <p:spPr bwMode="gray">
          <a:xfrm>
            <a:off x="1362149" y="1412776"/>
            <a:ext cx="6804000" cy="720000"/>
          </a:xfrm>
          <a:prstGeom prst="roundRect">
            <a:avLst>
              <a:gd name="adj" fmla="val 16667"/>
            </a:avLst>
          </a:prstGeom>
          <a:gradFill>
            <a:gsLst>
              <a:gs pos="0">
                <a:srgbClr val="E0BB20"/>
              </a:gs>
              <a:gs pos="100000">
                <a:srgbClr val="E0BB20"/>
              </a:gs>
            </a:gsLst>
            <a:lin ang="5400000" scaled="1"/>
          </a:gradFill>
          <a:ln w="12700" algn="ctr">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sp>
        <p:nvSpPr>
          <p:cNvPr id="27" name="AutoShape 5"/>
          <p:cNvSpPr>
            <a:spLocks noChangeArrowheads="1"/>
          </p:cNvSpPr>
          <p:nvPr/>
        </p:nvSpPr>
        <p:spPr bwMode="gray">
          <a:xfrm>
            <a:off x="1043608" y="1412776"/>
            <a:ext cx="720000" cy="720000"/>
          </a:xfrm>
          <a:prstGeom prst="diamond">
            <a:avLst/>
          </a:prstGeom>
          <a:solidFill>
            <a:srgbClr val="E0BB20"/>
          </a:solidFill>
          <a:ln w="25400" algn="ctr">
            <a:solidFill>
              <a:srgbClr val="FFFFFF"/>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sp>
        <p:nvSpPr>
          <p:cNvPr id="28" name="Text Box 6"/>
          <p:cNvSpPr txBox="1">
            <a:spLocks noChangeArrowheads="1"/>
          </p:cNvSpPr>
          <p:nvPr/>
        </p:nvSpPr>
        <p:spPr bwMode="gray">
          <a:xfrm>
            <a:off x="1653208" y="1587401"/>
            <a:ext cx="6336000" cy="369888"/>
          </a:xfrm>
          <a:prstGeom prst="rect">
            <a:avLst/>
          </a:prstGeom>
          <a:noFill/>
          <a:ln w="9525" algn="ctr">
            <a:noFill/>
            <a:miter lim="800000"/>
            <a:headEnd/>
            <a:tailEnd/>
          </a:ln>
          <a:effectLst/>
        </p:spPr>
        <p:txBody>
          <a:bodyPr wrap="square">
            <a:spAutoFit/>
          </a:bodyPr>
          <a:lstStyle/>
          <a:p>
            <a:pPr lvl="0" algn="ctr" fontAlgn="auto">
              <a:spcBef>
                <a:spcPts val="0"/>
              </a:spcBef>
              <a:spcAft>
                <a:spcPts val="0"/>
              </a:spcAft>
            </a:pPr>
            <a:r>
              <a:rPr lang="zh-CN" altLang="en-US" b="1" smtClean="0">
                <a:solidFill>
                  <a:schemeClr val="bg1"/>
                </a:solidFill>
                <a:latin typeface="微软雅黑" pitchFamily="34" charset="-122"/>
                <a:ea typeface="微软雅黑" pitchFamily="34" charset="-122"/>
              </a:rPr>
              <a:t>让文件处理（含采集、解析、入库）的开发和维护更加简单</a:t>
            </a:r>
            <a:endParaRPr kumimoji="0" lang="en-US" altLang="zh-CN" sz="1800" b="1" i="0" u="none" strike="noStrike" kern="0" cap="none" spc="0" normalizeH="0" baseline="0" noProof="0" smtClean="0">
              <a:ln>
                <a:noFill/>
              </a:ln>
              <a:solidFill>
                <a:schemeClr val="bg1"/>
              </a:solidFill>
              <a:effectLst/>
              <a:uLnTx/>
              <a:uFillTx/>
            </a:endParaRPr>
          </a:p>
        </p:txBody>
      </p:sp>
      <p:sp>
        <p:nvSpPr>
          <p:cNvPr id="29" name="Text Box 7"/>
          <p:cNvSpPr txBox="1">
            <a:spLocks noChangeArrowheads="1"/>
          </p:cNvSpPr>
          <p:nvPr/>
        </p:nvSpPr>
        <p:spPr bwMode="gray">
          <a:xfrm>
            <a:off x="1197596" y="1511201"/>
            <a:ext cx="354013" cy="457200"/>
          </a:xfrm>
          <a:prstGeom prst="rect">
            <a:avLst/>
          </a:prstGeom>
          <a:noFill/>
          <a:ln w="9525" algn="ctr">
            <a:noFill/>
            <a:miter lim="800000"/>
            <a:headEnd/>
            <a:tailEnd/>
          </a:ln>
          <a:effec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0" i="0" u="none" strike="noStrike" kern="0" cap="none" spc="0" normalizeH="0" baseline="0" noProof="0" smtClean="0">
                <a:ln>
                  <a:noFill/>
                </a:ln>
                <a:solidFill>
                  <a:schemeClr val="bg1"/>
                </a:solidFill>
                <a:effectLst/>
                <a:uLnTx/>
                <a:uFillTx/>
                <a:ea typeface="宋体" pitchFamily="2" charset="-122"/>
              </a:rPr>
              <a:t>1</a:t>
            </a:r>
          </a:p>
        </p:txBody>
      </p:sp>
      <p:sp>
        <p:nvSpPr>
          <p:cNvPr id="31" name="AutoShape 9"/>
          <p:cNvSpPr>
            <a:spLocks noChangeArrowheads="1"/>
          </p:cNvSpPr>
          <p:nvPr/>
        </p:nvSpPr>
        <p:spPr bwMode="gray">
          <a:xfrm>
            <a:off x="1362149" y="2636992"/>
            <a:ext cx="6804000" cy="720000"/>
          </a:xfrm>
          <a:prstGeom prst="roundRect">
            <a:avLst>
              <a:gd name="adj" fmla="val 16667"/>
            </a:avLst>
          </a:prstGeom>
          <a:gradFill rotWithShape="1">
            <a:gsLst>
              <a:gs pos="0">
                <a:srgbClr val="189E8E"/>
              </a:gs>
              <a:gs pos="100000">
                <a:srgbClr val="189E8E"/>
              </a:gs>
            </a:gsLst>
            <a:lin ang="5400000" scaled="1"/>
          </a:gradFill>
          <a:ln w="12700" algn="ctr">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sp>
        <p:nvSpPr>
          <p:cNvPr id="32" name="AutoShape 10"/>
          <p:cNvSpPr>
            <a:spLocks noChangeArrowheads="1"/>
          </p:cNvSpPr>
          <p:nvPr/>
        </p:nvSpPr>
        <p:spPr bwMode="gray">
          <a:xfrm>
            <a:off x="1043608" y="2636912"/>
            <a:ext cx="720000" cy="720000"/>
          </a:xfrm>
          <a:prstGeom prst="diamond">
            <a:avLst/>
          </a:prstGeom>
          <a:solidFill>
            <a:srgbClr val="189E8E"/>
          </a:solidFill>
          <a:ln w="25400" algn="ctr">
            <a:solidFill>
              <a:srgbClr val="FFFFFF"/>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sp>
        <p:nvSpPr>
          <p:cNvPr id="33" name="Text Box 11"/>
          <p:cNvSpPr txBox="1">
            <a:spLocks noChangeArrowheads="1"/>
          </p:cNvSpPr>
          <p:nvPr/>
        </p:nvSpPr>
        <p:spPr bwMode="gray">
          <a:xfrm>
            <a:off x="1653208" y="2811537"/>
            <a:ext cx="6336000" cy="369888"/>
          </a:xfrm>
          <a:prstGeom prst="rect">
            <a:avLst/>
          </a:prstGeom>
          <a:noFill/>
          <a:ln w="9525" algn="ctr">
            <a:noFill/>
            <a:miter lim="800000"/>
            <a:headEnd/>
            <a:tailEnd/>
          </a:ln>
          <a:effectLst/>
        </p:spPr>
        <p:txBody>
          <a:bodyPr wrap="square">
            <a:spAutoFit/>
          </a:bodyPr>
          <a:lstStyle/>
          <a:p>
            <a:pPr marL="342900" indent="-342900" algn="ctr">
              <a:defRPr/>
            </a:pPr>
            <a:r>
              <a:rPr lang="zh-CN" altLang="en-US" b="1" smtClean="0">
                <a:solidFill>
                  <a:schemeClr val="bg1"/>
                </a:solidFill>
                <a:latin typeface="微软雅黑" pitchFamily="34" charset="-122"/>
                <a:ea typeface="微软雅黑" pitchFamily="34" charset="-122"/>
              </a:rPr>
              <a:t>为各类文件的采集和处理提供一个统一的基础的框架</a:t>
            </a:r>
            <a:endParaRPr lang="en-US" altLang="zh-CN" b="1" smtClean="0">
              <a:solidFill>
                <a:schemeClr val="bg1"/>
              </a:solidFill>
              <a:latin typeface="微软雅黑" pitchFamily="34" charset="-122"/>
              <a:ea typeface="微软雅黑" pitchFamily="34" charset="-122"/>
            </a:endParaRPr>
          </a:p>
        </p:txBody>
      </p:sp>
      <p:sp>
        <p:nvSpPr>
          <p:cNvPr id="34" name="Text Box 12"/>
          <p:cNvSpPr txBox="1">
            <a:spLocks noChangeArrowheads="1"/>
          </p:cNvSpPr>
          <p:nvPr/>
        </p:nvSpPr>
        <p:spPr bwMode="gray">
          <a:xfrm>
            <a:off x="1197596" y="2735337"/>
            <a:ext cx="354013" cy="457200"/>
          </a:xfrm>
          <a:prstGeom prst="rect">
            <a:avLst/>
          </a:prstGeom>
          <a:noFill/>
          <a:ln w="9525" algn="ctr">
            <a:noFill/>
            <a:miter lim="800000"/>
            <a:headEnd/>
            <a:tailEnd/>
          </a:ln>
          <a:effec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0" i="0" u="none" strike="noStrike" kern="0" cap="none" spc="0" normalizeH="0" baseline="0" noProof="0" smtClean="0">
                <a:ln>
                  <a:noFill/>
                </a:ln>
                <a:solidFill>
                  <a:schemeClr val="bg1"/>
                </a:solidFill>
                <a:effectLst/>
                <a:uLnTx/>
                <a:uFillTx/>
                <a:ea typeface="宋体" pitchFamily="2" charset="-122"/>
              </a:rPr>
              <a:t>2</a:t>
            </a:r>
          </a:p>
        </p:txBody>
      </p:sp>
      <p:sp>
        <p:nvSpPr>
          <p:cNvPr id="36" name="AutoShape 14"/>
          <p:cNvSpPr>
            <a:spLocks noChangeArrowheads="1"/>
          </p:cNvSpPr>
          <p:nvPr/>
        </p:nvSpPr>
        <p:spPr bwMode="gray">
          <a:xfrm>
            <a:off x="1380602" y="3861048"/>
            <a:ext cx="6804000" cy="720000"/>
          </a:xfrm>
          <a:prstGeom prst="roundRect">
            <a:avLst>
              <a:gd name="adj" fmla="val 16667"/>
            </a:avLst>
          </a:prstGeom>
          <a:gradFill rotWithShape="1">
            <a:gsLst>
              <a:gs pos="0">
                <a:srgbClr val="5AA5DE"/>
              </a:gs>
              <a:gs pos="100000">
                <a:srgbClr val="5AA5DE"/>
              </a:gs>
            </a:gsLst>
            <a:lin ang="5400000" scaled="1"/>
          </a:gradFill>
          <a:ln w="12700" algn="ctr">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sp>
        <p:nvSpPr>
          <p:cNvPr id="37" name="AutoShape 15"/>
          <p:cNvSpPr>
            <a:spLocks noChangeArrowheads="1"/>
          </p:cNvSpPr>
          <p:nvPr/>
        </p:nvSpPr>
        <p:spPr bwMode="gray">
          <a:xfrm>
            <a:off x="1043608" y="3861048"/>
            <a:ext cx="720000" cy="720000"/>
          </a:xfrm>
          <a:prstGeom prst="diamond">
            <a:avLst/>
          </a:prstGeom>
          <a:solidFill>
            <a:srgbClr val="5AA5DE"/>
          </a:solidFill>
          <a:ln w="25400" algn="ctr">
            <a:solidFill>
              <a:srgbClr val="FFFFFF"/>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sp>
        <p:nvSpPr>
          <p:cNvPr id="38" name="Text Box 16"/>
          <p:cNvSpPr txBox="1">
            <a:spLocks noChangeArrowheads="1"/>
          </p:cNvSpPr>
          <p:nvPr/>
        </p:nvSpPr>
        <p:spPr bwMode="gray">
          <a:xfrm>
            <a:off x="1682733" y="4035673"/>
            <a:ext cx="6336000" cy="369888"/>
          </a:xfrm>
          <a:prstGeom prst="rect">
            <a:avLst/>
          </a:prstGeom>
          <a:noFill/>
          <a:ln w="9525" algn="ctr">
            <a:noFill/>
            <a:miter lim="800000"/>
            <a:headEnd/>
            <a:tailEnd/>
          </a:ln>
          <a:effectLst/>
        </p:spPr>
        <p:txBody>
          <a:bodyPr wrap="square">
            <a:spAutoFit/>
          </a:bodyPr>
          <a:lstStyle/>
          <a:p>
            <a:pPr lvl="0" algn="ctr" fontAlgn="auto">
              <a:spcBef>
                <a:spcPts val="0"/>
              </a:spcBef>
              <a:spcAft>
                <a:spcPts val="0"/>
              </a:spcAft>
            </a:pPr>
            <a:r>
              <a:rPr lang="zh-CN" altLang="en-US" b="1" smtClean="0">
                <a:solidFill>
                  <a:schemeClr val="bg1"/>
                </a:solidFill>
                <a:latin typeface="微软雅黑" pitchFamily="34" charset="-122"/>
                <a:ea typeface="微软雅黑" pitchFamily="34" charset="-122"/>
              </a:rPr>
              <a:t>降低数据接入的难度、维护的难度以及维护的工作量</a:t>
            </a:r>
            <a:endParaRPr kumimoji="0" lang="en-US" altLang="zh-CN" sz="1800" b="1" i="0" u="none" strike="noStrike" kern="0" cap="none" spc="0" normalizeH="0" baseline="0" noProof="0" smtClean="0">
              <a:ln>
                <a:noFill/>
              </a:ln>
              <a:solidFill>
                <a:schemeClr val="bg1"/>
              </a:solidFill>
              <a:effectLst/>
              <a:uLnTx/>
              <a:uFillTx/>
            </a:endParaRPr>
          </a:p>
        </p:txBody>
      </p:sp>
      <p:sp>
        <p:nvSpPr>
          <p:cNvPr id="39" name="Text Box 17"/>
          <p:cNvSpPr txBox="1">
            <a:spLocks noChangeArrowheads="1"/>
          </p:cNvSpPr>
          <p:nvPr/>
        </p:nvSpPr>
        <p:spPr bwMode="gray">
          <a:xfrm>
            <a:off x="1212539" y="3959473"/>
            <a:ext cx="356187" cy="461665"/>
          </a:xfrm>
          <a:prstGeom prst="rect">
            <a:avLst/>
          </a:prstGeom>
          <a:noFill/>
          <a:ln w="9525" algn="ctr">
            <a:noFill/>
            <a:miter lim="800000"/>
            <a:headEnd/>
            <a:tailEnd/>
          </a:ln>
          <a:effec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0" i="0" u="none" strike="noStrike" kern="0" cap="none" spc="0" normalizeH="0" baseline="0" noProof="0" smtClean="0">
                <a:ln>
                  <a:noFill/>
                </a:ln>
                <a:solidFill>
                  <a:schemeClr val="bg1"/>
                </a:solidFill>
                <a:effectLst/>
                <a:uLnTx/>
                <a:uFillTx/>
                <a:ea typeface="宋体" pitchFamily="2" charset="-122"/>
              </a:rPr>
              <a:t>3</a:t>
            </a:r>
          </a:p>
        </p:txBody>
      </p:sp>
      <p:sp>
        <p:nvSpPr>
          <p:cNvPr id="41" name="AutoShape 19"/>
          <p:cNvSpPr>
            <a:spLocks noChangeArrowheads="1"/>
          </p:cNvSpPr>
          <p:nvPr/>
        </p:nvSpPr>
        <p:spPr bwMode="gray">
          <a:xfrm>
            <a:off x="1362149" y="5013176"/>
            <a:ext cx="6804000" cy="720000"/>
          </a:xfrm>
          <a:prstGeom prst="roundRect">
            <a:avLst>
              <a:gd name="adj" fmla="val 16667"/>
            </a:avLst>
          </a:prstGeom>
          <a:gradFill rotWithShape="1">
            <a:gsLst>
              <a:gs pos="0">
                <a:srgbClr val="9885A3"/>
              </a:gs>
              <a:gs pos="100000">
                <a:srgbClr val="9885A3"/>
              </a:gs>
            </a:gsLst>
            <a:lin ang="5400000" scaled="1"/>
          </a:gradFill>
          <a:ln w="12700" algn="ctr">
            <a:solidFill>
              <a:srgbClr val="FFFFFF"/>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sp>
        <p:nvSpPr>
          <p:cNvPr id="42" name="AutoShape 20"/>
          <p:cNvSpPr>
            <a:spLocks noChangeArrowheads="1"/>
          </p:cNvSpPr>
          <p:nvPr/>
        </p:nvSpPr>
        <p:spPr bwMode="gray">
          <a:xfrm>
            <a:off x="1043608" y="5047456"/>
            <a:ext cx="720000" cy="720000"/>
          </a:xfrm>
          <a:prstGeom prst="diamond">
            <a:avLst/>
          </a:prstGeom>
          <a:solidFill>
            <a:srgbClr val="9885A3"/>
          </a:solidFill>
          <a:ln w="25400" algn="ctr">
            <a:solidFill>
              <a:srgbClr val="FFFFFF"/>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chemeClr val="bg1"/>
              </a:solidFill>
              <a:effectLst/>
              <a:uLnTx/>
              <a:uFillTx/>
            </a:endParaRPr>
          </a:p>
        </p:txBody>
      </p:sp>
      <p:sp>
        <p:nvSpPr>
          <p:cNvPr id="43" name="Text Box 21"/>
          <p:cNvSpPr txBox="1">
            <a:spLocks noChangeArrowheads="1"/>
          </p:cNvSpPr>
          <p:nvPr/>
        </p:nvSpPr>
        <p:spPr bwMode="gray">
          <a:xfrm>
            <a:off x="1653208" y="5222081"/>
            <a:ext cx="6336000" cy="369888"/>
          </a:xfrm>
          <a:prstGeom prst="rect">
            <a:avLst/>
          </a:prstGeom>
          <a:noFill/>
          <a:ln w="9525" algn="ctr">
            <a:noFill/>
            <a:miter lim="800000"/>
            <a:headEnd/>
            <a:tailEnd/>
          </a:ln>
          <a:effectLst/>
        </p:spPr>
        <p:txBody>
          <a:bodyPr wrap="square">
            <a:spAutoFit/>
          </a:bodyPr>
          <a:lstStyle/>
          <a:p>
            <a:pPr lvl="0" algn="ctr" fontAlgn="auto">
              <a:spcBef>
                <a:spcPts val="0"/>
              </a:spcBef>
              <a:spcAft>
                <a:spcPts val="0"/>
              </a:spcAft>
            </a:pPr>
            <a:r>
              <a:rPr lang="zh-CN" altLang="en-US" b="1" smtClean="0">
                <a:solidFill>
                  <a:schemeClr val="bg1"/>
                </a:solidFill>
                <a:latin typeface="微软雅黑" pitchFamily="34" charset="-122"/>
                <a:ea typeface="微软雅黑" pitchFamily="34" charset="-122"/>
              </a:rPr>
              <a:t>提高数据接入的完整性、稳定性以及数据处理的效率</a:t>
            </a:r>
            <a:endParaRPr kumimoji="0" lang="en-US" altLang="zh-CN" sz="1800" b="1" i="0" u="none" strike="noStrike" kern="0" cap="none" spc="0" normalizeH="0" baseline="0" noProof="0" smtClean="0">
              <a:ln>
                <a:noFill/>
              </a:ln>
              <a:solidFill>
                <a:schemeClr val="bg1"/>
              </a:solidFill>
              <a:effectLst/>
              <a:uLnTx/>
              <a:uFillTx/>
            </a:endParaRPr>
          </a:p>
        </p:txBody>
      </p:sp>
      <p:sp>
        <p:nvSpPr>
          <p:cNvPr id="44" name="Text Box 22"/>
          <p:cNvSpPr txBox="1">
            <a:spLocks noChangeArrowheads="1"/>
          </p:cNvSpPr>
          <p:nvPr/>
        </p:nvSpPr>
        <p:spPr bwMode="gray">
          <a:xfrm>
            <a:off x="1197596" y="5145881"/>
            <a:ext cx="354013" cy="457200"/>
          </a:xfrm>
          <a:prstGeom prst="rect">
            <a:avLst/>
          </a:prstGeom>
          <a:noFill/>
          <a:ln w="9525" algn="ctr">
            <a:noFill/>
            <a:miter lim="800000"/>
            <a:headEnd/>
            <a:tailEnd/>
          </a:ln>
          <a:effectLst/>
        </p:spPr>
        <p:txBody>
          <a:bodyPr wrap="non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en-US" altLang="zh-CN" sz="2400" b="0" i="0" u="none" strike="noStrike" kern="0" cap="none" spc="0" normalizeH="0" baseline="0" noProof="0" smtClean="0">
                <a:ln>
                  <a:noFill/>
                </a:ln>
                <a:solidFill>
                  <a:schemeClr val="bg1"/>
                </a:solidFill>
                <a:effectLst/>
                <a:uLnTx/>
                <a:uFillTx/>
                <a:ea typeface="宋体" pitchFamily="2" charset="-122"/>
              </a:rPr>
              <a:t>4</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755650" y="444500"/>
            <a:ext cx="1023938" cy="463550"/>
          </a:xfrm>
          <a:ln algn="ctr"/>
        </p:spPr>
        <p:txBody>
          <a:bodyPr lIns="90000" tIns="46800" rIns="90000" bIns="46800">
            <a:spAutoFit/>
          </a:bodyPr>
          <a:lstStyle/>
          <a:p>
            <a:pPr eaLnBrk="1" fontAlgn="auto" hangingPunct="1">
              <a:spcBef>
                <a:spcPts val="0"/>
              </a:spcBef>
              <a:spcAft>
                <a:spcPts val="0"/>
              </a:spcAft>
              <a:defRPr/>
            </a:pPr>
            <a:r>
              <a:rPr lang="zh-CN" altLang="en-US" sz="2400">
                <a:solidFill>
                  <a:sysClr val="windowText" lastClr="000000"/>
                </a:solidFill>
                <a:latin typeface="微软雅黑" pitchFamily="34" charset="-122"/>
                <a:ea typeface="微软雅黑" pitchFamily="34" charset="-122"/>
                <a:cs typeface="+mn-cs"/>
              </a:rPr>
              <a:t>目录</a:t>
            </a:r>
          </a:p>
        </p:txBody>
      </p:sp>
      <p:sp>
        <p:nvSpPr>
          <p:cNvPr id="52" name="圆角矩形 51"/>
          <p:cNvSpPr/>
          <p:nvPr/>
        </p:nvSpPr>
        <p:spPr bwMode="auto">
          <a:xfrm>
            <a:off x="900113" y="1631950"/>
            <a:ext cx="7488237" cy="468313"/>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53" name="圆角矩形 52"/>
          <p:cNvSpPr/>
          <p:nvPr/>
        </p:nvSpPr>
        <p:spPr bwMode="auto">
          <a:xfrm>
            <a:off x="900113" y="3824288"/>
            <a:ext cx="7488237" cy="468312"/>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7" name="圆角矩形 6"/>
          <p:cNvSpPr/>
          <p:nvPr/>
        </p:nvSpPr>
        <p:spPr bwMode="auto">
          <a:xfrm>
            <a:off x="900113" y="4905375"/>
            <a:ext cx="7488237" cy="468313"/>
          </a:xfrm>
          <a:prstGeom prst="roundRect">
            <a:avLst/>
          </a:prstGeom>
          <a:solidFill>
            <a:schemeClr val="bg1">
              <a:lumMod val="50000"/>
            </a:schemeClr>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2" name="TextBox 1"/>
          <p:cNvSpPr txBox="1"/>
          <p:nvPr/>
        </p:nvSpPr>
        <p:spPr bwMode="auto">
          <a:xfrm>
            <a:off x="1116013" y="1700213"/>
            <a:ext cx="2951162" cy="368300"/>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设计理念</a:t>
            </a:r>
          </a:p>
        </p:txBody>
      </p:sp>
      <p:sp>
        <p:nvSpPr>
          <p:cNvPr id="10" name="TextBox 9"/>
          <p:cNvSpPr txBox="1"/>
          <p:nvPr/>
        </p:nvSpPr>
        <p:spPr bwMode="auto">
          <a:xfrm>
            <a:off x="1187450" y="3867150"/>
            <a:ext cx="2663825" cy="369888"/>
          </a:xfrm>
          <a:prstGeom prst="rect">
            <a:avLst/>
          </a:prstGeom>
          <a:noFill/>
          <a:ln w="9525">
            <a:noFill/>
            <a:miter lim="800000"/>
            <a:headEnd/>
            <a:tailEnd/>
          </a:ln>
        </p:spPr>
        <p:txBody>
          <a:bodyPr anchor="ctr">
            <a:spAutoFit/>
          </a:bodyPr>
          <a:lstStyle/>
          <a:p>
            <a:pPr>
              <a:defRPr/>
            </a:pPr>
            <a:r>
              <a:rPr lang="zh-CN" altLang="en-US" b="1" kern="0" smtClean="0">
                <a:solidFill>
                  <a:schemeClr val="bg1"/>
                </a:solidFill>
                <a:latin typeface="微软雅黑" pitchFamily="34" charset="-122"/>
                <a:ea typeface="微软雅黑" pitchFamily="34" charset="-122"/>
                <a:cs typeface="文鼎CS中等线"/>
              </a:rPr>
              <a:t>系统应用</a:t>
            </a:r>
            <a:endParaRPr lang="zh-CN" altLang="en-US" b="1" kern="0">
              <a:solidFill>
                <a:schemeClr val="bg1"/>
              </a:solidFill>
              <a:latin typeface="微软雅黑" pitchFamily="34" charset="-122"/>
              <a:ea typeface="微软雅黑" pitchFamily="34" charset="-122"/>
              <a:cs typeface="文鼎CS中等线"/>
            </a:endParaRPr>
          </a:p>
        </p:txBody>
      </p:sp>
      <p:sp>
        <p:nvSpPr>
          <p:cNvPr id="11" name="TextBox 10"/>
          <p:cNvSpPr txBox="1"/>
          <p:nvPr/>
        </p:nvSpPr>
        <p:spPr bwMode="auto">
          <a:xfrm>
            <a:off x="1201738" y="4941888"/>
            <a:ext cx="3298825" cy="369887"/>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特点</a:t>
            </a:r>
            <a:r>
              <a:rPr lang="en-US" altLang="zh-CN" b="1" kern="0">
                <a:solidFill>
                  <a:schemeClr val="bg1"/>
                </a:solidFill>
                <a:latin typeface="微软雅黑" pitchFamily="34" charset="-122"/>
                <a:ea typeface="微软雅黑" pitchFamily="34" charset="-122"/>
                <a:cs typeface="文鼎CS中等线"/>
              </a:rPr>
              <a:t>&amp;</a:t>
            </a:r>
            <a:r>
              <a:rPr lang="zh-CN" altLang="en-US" b="1" kern="0">
                <a:solidFill>
                  <a:schemeClr val="bg1"/>
                </a:solidFill>
                <a:latin typeface="微软雅黑" pitchFamily="34" charset="-122"/>
                <a:ea typeface="微软雅黑" pitchFamily="34" charset="-122"/>
                <a:cs typeface="文鼎CS中等线"/>
              </a:rPr>
              <a:t>优势</a:t>
            </a:r>
          </a:p>
        </p:txBody>
      </p:sp>
      <p:sp>
        <p:nvSpPr>
          <p:cNvPr id="12" name="圆角矩形 11"/>
          <p:cNvSpPr/>
          <p:nvPr/>
        </p:nvSpPr>
        <p:spPr bwMode="auto">
          <a:xfrm>
            <a:off x="900113" y="2708275"/>
            <a:ext cx="7488237" cy="468313"/>
          </a:xfrm>
          <a:prstGeom prst="roundRect">
            <a:avLst/>
          </a:prstGeom>
          <a:solidFill>
            <a:srgbClr val="00B0F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eaLnBrk="1" hangingPunct="1">
              <a:lnSpc>
                <a:spcPct val="150000"/>
              </a:lnSpc>
              <a:defRPr/>
            </a:pPr>
            <a:endParaRPr lang="zh-CN" altLang="en-US" sz="2200" b="1"/>
          </a:p>
        </p:txBody>
      </p:sp>
      <p:sp>
        <p:nvSpPr>
          <p:cNvPr id="13" name="TextBox 12"/>
          <p:cNvSpPr txBox="1"/>
          <p:nvPr/>
        </p:nvSpPr>
        <p:spPr bwMode="auto">
          <a:xfrm>
            <a:off x="1187450" y="2751138"/>
            <a:ext cx="2663825" cy="369887"/>
          </a:xfrm>
          <a:prstGeom prst="rect">
            <a:avLst/>
          </a:prstGeom>
          <a:noFill/>
          <a:ln w="9525">
            <a:noFill/>
            <a:miter lim="800000"/>
            <a:headEnd/>
            <a:tailEnd/>
          </a:ln>
        </p:spPr>
        <p:txBody>
          <a:bodyPr anchor="ctr">
            <a:spAutoFit/>
          </a:bodyPr>
          <a:lstStyle/>
          <a:p>
            <a:pPr>
              <a:defRPr/>
            </a:pPr>
            <a:r>
              <a:rPr lang="zh-CN" altLang="en-US" b="1" kern="0">
                <a:solidFill>
                  <a:schemeClr val="bg1"/>
                </a:solidFill>
                <a:latin typeface="微软雅黑" pitchFamily="34" charset="-122"/>
                <a:ea typeface="微软雅黑" pitchFamily="34" charset="-122"/>
                <a:cs typeface="文鼎CS中等线"/>
              </a:rPr>
              <a:t>体系</a:t>
            </a:r>
            <a:r>
              <a:rPr lang="zh-CN" altLang="en-US" b="1" kern="0" smtClean="0">
                <a:solidFill>
                  <a:schemeClr val="bg1"/>
                </a:solidFill>
                <a:latin typeface="微软雅黑" pitchFamily="34" charset="-122"/>
                <a:ea typeface="微软雅黑" pitchFamily="34" charset="-122"/>
                <a:cs typeface="文鼎CS中等线"/>
              </a:rPr>
              <a:t>架构</a:t>
            </a:r>
            <a:endParaRPr lang="zh-CN" altLang="en-US" b="1" kern="0">
              <a:solidFill>
                <a:schemeClr val="bg1"/>
              </a:solidFill>
              <a:latin typeface="微软雅黑" pitchFamily="34" charset="-122"/>
              <a:ea typeface="微软雅黑" pitchFamily="34" charset="-122"/>
              <a:cs typeface="文鼎CS中等线"/>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体系架构</a:t>
            </a:r>
            <a:endParaRPr lang="zh-CN" altLang="en-US" sz="2400">
              <a:solidFill>
                <a:sysClr val="windowText" lastClr="000000"/>
              </a:solidFill>
              <a:latin typeface="微软雅黑" pitchFamily="34" charset="-122"/>
              <a:ea typeface="微软雅黑" pitchFamily="34" charset="-122"/>
              <a:cs typeface="+mn-cs"/>
            </a:endParaRPr>
          </a:p>
        </p:txBody>
      </p:sp>
      <p:sp>
        <p:nvSpPr>
          <p:cNvPr id="4" name="TextBox 3"/>
          <p:cNvSpPr txBox="1"/>
          <p:nvPr/>
        </p:nvSpPr>
        <p:spPr bwMode="auto">
          <a:xfrm>
            <a:off x="179512" y="5618623"/>
            <a:ext cx="8748984" cy="1126462"/>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spAutoFit/>
          </a:bodyPr>
          <a:lstStyle/>
          <a:p>
            <a:pPr marL="342900" marR="0" indent="-342900" defTabSz="914400" rtl="0" eaLnBrk="0" fontAlgn="base" latinLnBrk="0" hangingPunct="0">
              <a:lnSpc>
                <a:spcPct val="120000"/>
              </a:lnSpc>
              <a:spcBef>
                <a:spcPct val="0"/>
              </a:spcBef>
              <a:spcAft>
                <a:spcPct val="0"/>
              </a:spcAft>
              <a:buClrTx/>
              <a:buSzTx/>
              <a:buFont typeface="+mj-ea"/>
              <a:buAutoNum type="circleNumDbPlain"/>
              <a:tabLst/>
            </a:pPr>
            <a:r>
              <a:rPr lang="en-US" altLang="zh-CN" sz="1400" kern="0" smtClean="0">
                <a:solidFill>
                  <a:srgbClr val="0070C0"/>
                </a:solidFill>
                <a:latin typeface="微软雅黑" pitchFamily="34" charset="-122"/>
                <a:ea typeface="微软雅黑" pitchFamily="34" charset="-122"/>
                <a:cs typeface="文鼎CS中等线"/>
              </a:rPr>
              <a:t>FPF</a:t>
            </a:r>
            <a:r>
              <a:rPr lang="zh-CN" altLang="en-US" sz="1400" kern="0" smtClean="0">
                <a:solidFill>
                  <a:srgbClr val="FF0000"/>
                </a:solidFill>
                <a:latin typeface="微软雅黑" pitchFamily="34" charset="-122"/>
                <a:ea typeface="微软雅黑" pitchFamily="34" charset="-122"/>
                <a:cs typeface="文鼎CS中等线"/>
              </a:rPr>
              <a:t>体系</a:t>
            </a:r>
            <a:r>
              <a:rPr lang="zh-CN" altLang="en-US" sz="1400" kern="0" smtClean="0">
                <a:solidFill>
                  <a:srgbClr val="0070C0"/>
                </a:solidFill>
                <a:latin typeface="微软雅黑" pitchFamily="34" charset="-122"/>
                <a:ea typeface="微软雅黑" pitchFamily="34" charset="-122"/>
                <a:cs typeface="文鼎CS中等线"/>
              </a:rPr>
              <a:t>是一个围绕着文件的采集、解析、入库而衍生出来的一系列框架、工具和</a:t>
            </a:r>
            <a:r>
              <a:rPr lang="zh-CN" altLang="en-US" sz="1400" kern="0">
                <a:solidFill>
                  <a:srgbClr val="0070C0"/>
                </a:solidFill>
                <a:latin typeface="微软雅黑" pitchFamily="34" charset="-122"/>
                <a:ea typeface="微软雅黑" pitchFamily="34" charset="-122"/>
                <a:cs typeface="文鼎CS中等线"/>
              </a:rPr>
              <a:t>应</a:t>
            </a:r>
            <a:r>
              <a:rPr lang="zh-CN" altLang="en-US" sz="1400" kern="0" smtClean="0">
                <a:solidFill>
                  <a:srgbClr val="0070C0"/>
                </a:solidFill>
                <a:latin typeface="微软雅黑" pitchFamily="34" charset="-122"/>
                <a:ea typeface="微软雅黑" pitchFamily="34" charset="-122"/>
                <a:cs typeface="文鼎CS中等线"/>
              </a:rPr>
              <a:t>用。</a:t>
            </a:r>
            <a:endParaRPr lang="en-US" altLang="zh-CN" sz="1400" kern="0" smtClean="0">
              <a:solidFill>
                <a:srgbClr val="0070C0"/>
              </a:solidFill>
              <a:latin typeface="微软雅黑" pitchFamily="34" charset="-122"/>
              <a:ea typeface="微软雅黑" pitchFamily="34" charset="-122"/>
              <a:cs typeface="文鼎CS中等线"/>
            </a:endParaRPr>
          </a:p>
          <a:p>
            <a:pPr marL="342900" marR="0" indent="-342900" defTabSz="914400" rtl="0" eaLnBrk="0" fontAlgn="base" latinLnBrk="0" hangingPunct="0">
              <a:lnSpc>
                <a:spcPct val="120000"/>
              </a:lnSpc>
              <a:spcBef>
                <a:spcPct val="0"/>
              </a:spcBef>
              <a:spcAft>
                <a:spcPct val="0"/>
              </a:spcAft>
              <a:buClrTx/>
              <a:buSzTx/>
              <a:buFont typeface="+mj-ea"/>
              <a:buAutoNum type="circleNumDbPlain"/>
              <a:tabLst/>
            </a:pPr>
            <a:r>
              <a:rPr lang="zh-CN" altLang="en-US" sz="1400" kern="0" smtClean="0">
                <a:solidFill>
                  <a:srgbClr val="0070C0"/>
                </a:solidFill>
                <a:latin typeface="微软雅黑" pitchFamily="34" charset="-122"/>
                <a:ea typeface="微软雅黑" pitchFamily="34" charset="-122"/>
                <a:cs typeface="文鼎CS中等线"/>
              </a:rPr>
              <a:t>框架是</a:t>
            </a:r>
            <a:r>
              <a:rPr lang="zh-CN" altLang="en-US" sz="1400" kern="0" smtClean="0">
                <a:solidFill>
                  <a:srgbClr val="FF0000"/>
                </a:solidFill>
                <a:latin typeface="微软雅黑" pitchFamily="34" charset="-122"/>
                <a:ea typeface="微软雅黑" pitchFamily="34" charset="-122"/>
                <a:cs typeface="文鼎CS中等线"/>
              </a:rPr>
              <a:t>基础</a:t>
            </a:r>
            <a:r>
              <a:rPr lang="zh-CN" altLang="en-US" sz="1400" kern="0" smtClean="0">
                <a:solidFill>
                  <a:srgbClr val="0070C0"/>
                </a:solidFill>
                <a:latin typeface="微软雅黑" pitchFamily="34" charset="-122"/>
                <a:ea typeface="微软雅黑" pitchFamily="34" charset="-122"/>
                <a:cs typeface="文鼎CS中等线"/>
              </a:rPr>
              <a:t>，为上层的工具和应用提供基本的能力支持。</a:t>
            </a:r>
            <a:endParaRPr lang="en-US" altLang="zh-CN" sz="1400" kern="0" smtClean="0">
              <a:solidFill>
                <a:srgbClr val="0070C0"/>
              </a:solidFill>
              <a:latin typeface="微软雅黑" pitchFamily="34" charset="-122"/>
              <a:ea typeface="微软雅黑" pitchFamily="34" charset="-122"/>
              <a:cs typeface="文鼎CS中等线"/>
            </a:endParaRPr>
          </a:p>
          <a:p>
            <a:pPr marL="342900" marR="0" indent="-342900" defTabSz="914400" rtl="0" eaLnBrk="0" fontAlgn="base" latinLnBrk="0" hangingPunct="0">
              <a:lnSpc>
                <a:spcPct val="120000"/>
              </a:lnSpc>
              <a:spcBef>
                <a:spcPct val="0"/>
              </a:spcBef>
              <a:spcAft>
                <a:spcPct val="0"/>
              </a:spcAft>
              <a:buClrTx/>
              <a:buSzTx/>
              <a:buFont typeface="+mj-ea"/>
              <a:buAutoNum type="circleNumDbPlain"/>
              <a:tabLst/>
            </a:pPr>
            <a:r>
              <a:rPr lang="zh-CN" altLang="en-US" sz="1400" kern="0" smtClean="0">
                <a:solidFill>
                  <a:srgbClr val="0070C0"/>
                </a:solidFill>
                <a:latin typeface="微软雅黑" pitchFamily="34" charset="-122"/>
                <a:ea typeface="微软雅黑" pitchFamily="34" charset="-122"/>
                <a:cs typeface="文鼎CS中等线"/>
              </a:rPr>
              <a:t>基于框架，通过对不同格式类型文件的特点抽象概括，封装形成多种</a:t>
            </a:r>
            <a:r>
              <a:rPr lang="zh-CN" altLang="en-US" sz="1400" kern="0" smtClean="0">
                <a:solidFill>
                  <a:srgbClr val="FF0000"/>
                </a:solidFill>
                <a:latin typeface="微软雅黑" pitchFamily="34" charset="-122"/>
                <a:ea typeface="微软雅黑" pitchFamily="34" charset="-122"/>
                <a:cs typeface="文鼎CS中等线"/>
              </a:rPr>
              <a:t>工具</a:t>
            </a:r>
            <a:r>
              <a:rPr lang="zh-CN" altLang="en-US" sz="1400" kern="0" smtClean="0">
                <a:solidFill>
                  <a:srgbClr val="0070C0"/>
                </a:solidFill>
                <a:latin typeface="微软雅黑" pitchFamily="34" charset="-122"/>
                <a:ea typeface="微软雅黑" pitchFamily="34" charset="-122"/>
                <a:cs typeface="文鼎CS中等线"/>
              </a:rPr>
              <a:t>。</a:t>
            </a:r>
            <a:endParaRPr lang="en-US" altLang="zh-CN" sz="1400" kern="0" smtClean="0">
              <a:solidFill>
                <a:srgbClr val="0070C0"/>
              </a:solidFill>
              <a:latin typeface="微软雅黑" pitchFamily="34" charset="-122"/>
              <a:ea typeface="微软雅黑" pitchFamily="34" charset="-122"/>
              <a:cs typeface="文鼎CS中等线"/>
            </a:endParaRPr>
          </a:p>
          <a:p>
            <a:pPr marL="342900" marR="0" indent="-342900" defTabSz="914400" rtl="0" eaLnBrk="0" fontAlgn="base" latinLnBrk="0" hangingPunct="0">
              <a:lnSpc>
                <a:spcPct val="120000"/>
              </a:lnSpc>
              <a:spcBef>
                <a:spcPct val="0"/>
              </a:spcBef>
              <a:spcAft>
                <a:spcPct val="0"/>
              </a:spcAft>
              <a:buClrTx/>
              <a:buSzTx/>
              <a:buFont typeface="+mj-ea"/>
              <a:buAutoNum type="circleNumDbPlain"/>
              <a:tabLst/>
            </a:pPr>
            <a:r>
              <a:rPr kumimoji="0" lang="zh-CN" altLang="en-US" sz="1400" u="none" strike="noStrike" kern="0" cap="none" spc="0" normalizeH="0" baseline="0" noProof="0" smtClean="0">
                <a:ln>
                  <a:noFill/>
                </a:ln>
                <a:solidFill>
                  <a:srgbClr val="0070C0"/>
                </a:solidFill>
                <a:effectLst/>
                <a:uLnTx/>
                <a:uFillTx/>
                <a:latin typeface="微软雅黑" pitchFamily="34" charset="-122"/>
                <a:ea typeface="微软雅黑" pitchFamily="34" charset="-122"/>
                <a:cs typeface="文鼎CS中等线"/>
              </a:rPr>
              <a:t>基于封装后的工具，应用特定的业务规则配置，实现对</a:t>
            </a:r>
            <a:r>
              <a:rPr kumimoji="0" lang="zh-CN" altLang="en-US" sz="1400" u="none" strike="noStrike" kern="0" cap="none" spc="0" normalizeH="0" baseline="0" noProof="0" smtClean="0">
                <a:ln>
                  <a:noFill/>
                </a:ln>
                <a:solidFill>
                  <a:srgbClr val="FF0000"/>
                </a:solidFill>
                <a:effectLst/>
                <a:uLnTx/>
                <a:uFillTx/>
                <a:latin typeface="微软雅黑" pitchFamily="34" charset="-122"/>
                <a:ea typeface="微软雅黑" pitchFamily="34" charset="-122"/>
                <a:cs typeface="文鼎CS中等线"/>
              </a:rPr>
              <a:t>各类业务</a:t>
            </a:r>
            <a:r>
              <a:rPr kumimoji="0" lang="zh-CN" altLang="en-US" sz="1400" u="none" strike="noStrike" kern="0" cap="none" spc="0" normalizeH="0" baseline="0" noProof="0" smtClean="0">
                <a:ln>
                  <a:noFill/>
                </a:ln>
                <a:solidFill>
                  <a:srgbClr val="0070C0"/>
                </a:solidFill>
                <a:effectLst/>
                <a:uLnTx/>
                <a:uFillTx/>
                <a:latin typeface="微软雅黑" pitchFamily="34" charset="-122"/>
                <a:ea typeface="微软雅黑" pitchFamily="34" charset="-122"/>
                <a:cs typeface="文鼎CS中等线"/>
              </a:rPr>
              <a:t>数据的采集、解析、入库。</a:t>
            </a:r>
            <a:endParaRPr kumimoji="0" lang="zh-CN" altLang="en-US" sz="1400" u="none" strike="noStrike" kern="0" cap="none" spc="0" normalizeH="0" baseline="0" noProof="0" dirty="0" smtClean="0">
              <a:ln>
                <a:noFill/>
              </a:ln>
              <a:solidFill>
                <a:srgbClr val="0070C0"/>
              </a:solidFill>
              <a:effectLst/>
              <a:uLnTx/>
              <a:uFillTx/>
              <a:latin typeface="微软雅黑" pitchFamily="34" charset="-122"/>
              <a:ea typeface="微软雅黑" pitchFamily="34" charset="-122"/>
              <a:cs typeface="文鼎CS中等线"/>
            </a:endParaRPr>
          </a:p>
        </p:txBody>
      </p:sp>
      <p:grpSp>
        <p:nvGrpSpPr>
          <p:cNvPr id="19" name="组合 18"/>
          <p:cNvGrpSpPr/>
          <p:nvPr/>
        </p:nvGrpSpPr>
        <p:grpSpPr>
          <a:xfrm>
            <a:off x="107504" y="914581"/>
            <a:ext cx="8960508" cy="4602651"/>
            <a:chOff x="107504" y="914581"/>
            <a:chExt cx="8960508" cy="4602651"/>
          </a:xfrm>
        </p:grpSpPr>
        <p:sp>
          <p:nvSpPr>
            <p:cNvPr id="5" name="圆角矩形 4"/>
            <p:cNvSpPr/>
            <p:nvPr/>
          </p:nvSpPr>
          <p:spPr bwMode="auto">
            <a:xfrm>
              <a:off x="1151608" y="4797152"/>
              <a:ext cx="7884888" cy="620362"/>
            </a:xfrm>
            <a:prstGeom prst="roundRect">
              <a:avLst>
                <a:gd name="adj" fmla="val 9977"/>
              </a:avLst>
            </a:prstGeom>
            <a:gradFill rotWithShape="1">
              <a:gsLst>
                <a:gs pos="0">
                  <a:srgbClr val="5AA5DE"/>
                </a:gs>
                <a:gs pos="100000">
                  <a:srgbClr val="5AA5DE"/>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kern="0">
                  <a:solidFill>
                    <a:schemeClr val="bg1"/>
                  </a:solidFill>
                  <a:cs typeface="Arial" pitchFamily="34" charset="0"/>
                </a:rPr>
                <a:t>FPF</a:t>
              </a:r>
              <a:r>
                <a:rPr lang="zh-CN" altLang="en-US" kern="0">
                  <a:solidFill>
                    <a:schemeClr val="bg1"/>
                  </a:solidFill>
                  <a:latin typeface="微软雅黑" pitchFamily="34" charset="-122"/>
                  <a:ea typeface="微软雅黑" pitchFamily="34" charset="-122"/>
                  <a:cs typeface="Arial" pitchFamily="34" charset="0"/>
                </a:rPr>
                <a:t>基础框架</a:t>
              </a:r>
            </a:p>
          </p:txBody>
        </p:sp>
        <p:sp>
          <p:nvSpPr>
            <p:cNvPr id="6" name="圆角矩形 5"/>
            <p:cNvSpPr/>
            <p:nvPr/>
          </p:nvSpPr>
          <p:spPr bwMode="auto">
            <a:xfrm>
              <a:off x="1151608" y="3769990"/>
              <a:ext cx="7884888" cy="700980"/>
            </a:xfrm>
            <a:prstGeom prst="roundRect">
              <a:avLst>
                <a:gd name="adj" fmla="val 10253"/>
              </a:avLst>
            </a:prstGeom>
            <a:solidFill>
              <a:srgbClr val="92D050"/>
            </a:solidFill>
            <a:ln w="127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0" bIns="72000" anchor="ctr"/>
            <a:lstStyle/>
            <a:p>
              <a:pPr algn="ctr" eaLnBrk="1" hangingPunct="1">
                <a:lnSpc>
                  <a:spcPct val="150000"/>
                </a:lnSpc>
                <a:defRPr/>
              </a:pPr>
              <a:endParaRPr lang="zh-CN" altLang="en-US" sz="1600" b="1">
                <a:latin typeface="微软雅黑" pitchFamily="34" charset="-122"/>
                <a:ea typeface="微软雅黑" pitchFamily="34" charset="-122"/>
              </a:endParaRPr>
            </a:p>
          </p:txBody>
        </p:sp>
        <p:sp>
          <p:nvSpPr>
            <p:cNvPr id="7" name="圆角矩形 6"/>
            <p:cNvSpPr/>
            <p:nvPr/>
          </p:nvSpPr>
          <p:spPr bwMode="auto">
            <a:xfrm>
              <a:off x="1240628" y="3886352"/>
              <a:ext cx="1800000" cy="504000"/>
            </a:xfrm>
            <a:prstGeom prst="roundRect">
              <a:avLst/>
            </a:prstGeom>
            <a:gradFill rotWithShape="1">
              <a:gsLst>
                <a:gs pos="0">
                  <a:srgbClr val="189E8E"/>
                </a:gs>
                <a:gs pos="100000">
                  <a:srgbClr val="189E8E"/>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XML2DB</a:t>
              </a:r>
              <a:endParaRPr lang="zh-CN" altLang="en-US" sz="1600" kern="0">
                <a:solidFill>
                  <a:schemeClr val="bg1"/>
                </a:solidFill>
                <a:latin typeface="Arial" pitchFamily="34" charset="0"/>
                <a:ea typeface="宋体" pitchFamily="2" charset="-122"/>
              </a:endParaRPr>
            </a:p>
          </p:txBody>
        </p:sp>
        <p:sp>
          <p:nvSpPr>
            <p:cNvPr id="8" name="圆角矩形 7"/>
            <p:cNvSpPr/>
            <p:nvPr/>
          </p:nvSpPr>
          <p:spPr bwMode="auto">
            <a:xfrm>
              <a:off x="3203624" y="3877967"/>
              <a:ext cx="1800000" cy="504000"/>
            </a:xfrm>
            <a:prstGeom prst="roundRect">
              <a:avLst/>
            </a:prstGeom>
            <a:gradFill rotWithShape="1">
              <a:gsLst>
                <a:gs pos="0">
                  <a:srgbClr val="9885A3"/>
                </a:gs>
                <a:gs pos="100000">
                  <a:srgbClr val="9885A3"/>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CSV2DB</a:t>
              </a:r>
              <a:endParaRPr lang="zh-CN" altLang="en-US" sz="1600" kern="0">
                <a:solidFill>
                  <a:schemeClr val="bg1"/>
                </a:solidFill>
                <a:latin typeface="Arial" pitchFamily="34" charset="0"/>
                <a:ea typeface="宋体" pitchFamily="2" charset="-122"/>
              </a:endParaRPr>
            </a:p>
          </p:txBody>
        </p:sp>
        <p:sp>
          <p:nvSpPr>
            <p:cNvPr id="9" name="圆角矩形 8"/>
            <p:cNvSpPr/>
            <p:nvPr/>
          </p:nvSpPr>
          <p:spPr bwMode="auto">
            <a:xfrm>
              <a:off x="5147840" y="3877967"/>
              <a:ext cx="1800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BINARY2DB</a:t>
              </a:r>
              <a:endParaRPr lang="zh-CN" altLang="en-US" sz="1600" kern="0">
                <a:solidFill>
                  <a:schemeClr val="bg1"/>
                </a:solidFill>
                <a:latin typeface="Arial" pitchFamily="34" charset="0"/>
                <a:ea typeface="宋体" pitchFamily="2" charset="-122"/>
              </a:endParaRPr>
            </a:p>
          </p:txBody>
        </p:sp>
        <p:sp>
          <p:nvSpPr>
            <p:cNvPr id="10" name="圆角矩形 9"/>
            <p:cNvSpPr/>
            <p:nvPr/>
          </p:nvSpPr>
          <p:spPr bwMode="auto">
            <a:xfrm>
              <a:off x="7128272" y="3877967"/>
              <a:ext cx="1800000" cy="504000"/>
            </a:xfrm>
            <a:prstGeom prst="roundRect">
              <a:avLst/>
            </a:prstGeom>
            <a:solidFill>
              <a:srgbClr val="CC9900"/>
            </a:soli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kern="0">
                  <a:solidFill>
                    <a:schemeClr val="bg1"/>
                  </a:solidFill>
                  <a:latin typeface="Arial" pitchFamily="34" charset="0"/>
                  <a:ea typeface="宋体" pitchFamily="2" charset="-122"/>
                </a:rPr>
                <a:t>……</a:t>
              </a:r>
              <a:endParaRPr lang="zh-CN" altLang="en-US" kern="0">
                <a:solidFill>
                  <a:schemeClr val="bg1"/>
                </a:solidFill>
                <a:latin typeface="Arial" pitchFamily="34" charset="0"/>
                <a:ea typeface="宋体" pitchFamily="2" charset="-122"/>
              </a:endParaRPr>
            </a:p>
          </p:txBody>
        </p:sp>
        <p:sp>
          <p:nvSpPr>
            <p:cNvPr id="11" name="圆角矩形 10"/>
            <p:cNvSpPr/>
            <p:nvPr/>
          </p:nvSpPr>
          <p:spPr bwMode="auto">
            <a:xfrm>
              <a:off x="1151608" y="980728"/>
              <a:ext cx="7884888" cy="2448000"/>
            </a:xfrm>
            <a:prstGeom prst="roundRect">
              <a:avLst>
                <a:gd name="adj" fmla="val 4040"/>
              </a:avLst>
            </a:prstGeom>
            <a:solidFill>
              <a:srgbClr val="33CCCC"/>
            </a:solidFill>
            <a:ln w="12700" algn="ctr">
              <a:solidFill>
                <a:srgbClr val="FFFFFF"/>
              </a:solidFill>
              <a:round/>
              <a:headEnd/>
              <a:tailEnd/>
            </a:ln>
            <a:effectLst/>
          </p:spPr>
          <p:txBody>
            <a:bodyPr wrap="none" anchor="ctr"/>
            <a:lstStyle/>
            <a:p>
              <a:pPr eaLnBrk="1" fontAlgn="auto" hangingPunct="1">
                <a:spcBef>
                  <a:spcPts val="0"/>
                </a:spcBef>
                <a:spcAft>
                  <a:spcPts val="0"/>
                </a:spcAft>
              </a:pPr>
              <a:endParaRPr lang="zh-CN" altLang="en-US" kern="0">
                <a:solidFill>
                  <a:schemeClr val="bg1"/>
                </a:solidFill>
                <a:latin typeface="Arial" pitchFamily="34" charset="0"/>
                <a:ea typeface="宋体" pitchFamily="2" charset="-122"/>
              </a:endParaRPr>
            </a:p>
          </p:txBody>
        </p:sp>
        <p:sp>
          <p:nvSpPr>
            <p:cNvPr id="12" name="圆角矩形 11"/>
            <p:cNvSpPr/>
            <p:nvPr/>
          </p:nvSpPr>
          <p:spPr bwMode="auto">
            <a:xfrm>
              <a:off x="1224040" y="2210389"/>
              <a:ext cx="1800000" cy="504000"/>
            </a:xfrm>
            <a:prstGeom prst="roundRect">
              <a:avLst/>
            </a:prstGeom>
            <a:gradFill rotWithShape="1">
              <a:gsLst>
                <a:gs pos="0">
                  <a:srgbClr val="189E8E"/>
                </a:gs>
                <a:gs pos="100000">
                  <a:srgbClr val="189E8E"/>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TD-PARA-2DB</a:t>
              </a:r>
              <a:endParaRPr lang="zh-CN" altLang="en-US" sz="1600" kern="0">
                <a:solidFill>
                  <a:schemeClr val="bg1"/>
                </a:solidFill>
                <a:latin typeface="Arial" pitchFamily="34" charset="0"/>
                <a:ea typeface="宋体" pitchFamily="2" charset="-122"/>
              </a:endParaRPr>
            </a:p>
          </p:txBody>
        </p:sp>
        <p:sp>
          <p:nvSpPr>
            <p:cNvPr id="13" name="圆角矩形 12"/>
            <p:cNvSpPr/>
            <p:nvPr/>
          </p:nvSpPr>
          <p:spPr bwMode="auto">
            <a:xfrm>
              <a:off x="1224040" y="1634389"/>
              <a:ext cx="1800000" cy="504000"/>
            </a:xfrm>
            <a:prstGeom prst="roundRect">
              <a:avLst/>
            </a:prstGeom>
            <a:gradFill rotWithShape="1">
              <a:gsLst>
                <a:gs pos="0">
                  <a:srgbClr val="189E8E"/>
                </a:gs>
                <a:gs pos="100000">
                  <a:srgbClr val="189E8E"/>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TD-PARA-2DB</a:t>
              </a:r>
              <a:endParaRPr lang="zh-CN" altLang="en-US" sz="1600" kern="0">
                <a:solidFill>
                  <a:schemeClr val="bg1"/>
                </a:solidFill>
                <a:latin typeface="Arial" pitchFamily="34" charset="0"/>
                <a:ea typeface="宋体" pitchFamily="2" charset="-122"/>
              </a:endParaRPr>
            </a:p>
          </p:txBody>
        </p:sp>
        <p:sp>
          <p:nvSpPr>
            <p:cNvPr id="14" name="圆角矩形 13"/>
            <p:cNvSpPr/>
            <p:nvPr/>
          </p:nvSpPr>
          <p:spPr bwMode="auto">
            <a:xfrm>
              <a:off x="1224040" y="1058325"/>
              <a:ext cx="1800000" cy="504000"/>
            </a:xfrm>
            <a:prstGeom prst="roundRect">
              <a:avLst/>
            </a:prstGeom>
            <a:gradFill rotWithShape="1">
              <a:gsLst>
                <a:gs pos="0">
                  <a:srgbClr val="189E8E"/>
                </a:gs>
                <a:gs pos="100000">
                  <a:srgbClr val="189E8E"/>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kern="0">
                  <a:solidFill>
                    <a:schemeClr val="bg1"/>
                  </a:solidFill>
                  <a:latin typeface="Arial" pitchFamily="34" charset="0"/>
                  <a:ea typeface="宋体" pitchFamily="2" charset="-122"/>
                </a:rPr>
                <a:t>……</a:t>
              </a:r>
              <a:endParaRPr lang="zh-CN" altLang="en-US" kern="0">
                <a:solidFill>
                  <a:schemeClr val="bg1"/>
                </a:solidFill>
                <a:latin typeface="Arial" pitchFamily="34" charset="0"/>
                <a:ea typeface="宋体" pitchFamily="2" charset="-122"/>
              </a:endParaRPr>
            </a:p>
          </p:txBody>
        </p:sp>
        <p:sp>
          <p:nvSpPr>
            <p:cNvPr id="15" name="圆角矩形 14"/>
            <p:cNvSpPr/>
            <p:nvPr/>
          </p:nvSpPr>
          <p:spPr bwMode="auto">
            <a:xfrm>
              <a:off x="1224040" y="2814235"/>
              <a:ext cx="1800000" cy="504000"/>
            </a:xfrm>
            <a:prstGeom prst="roundRect">
              <a:avLst/>
            </a:prstGeom>
            <a:gradFill rotWithShape="1">
              <a:gsLst>
                <a:gs pos="0">
                  <a:srgbClr val="189E8E"/>
                </a:gs>
                <a:gs pos="100000">
                  <a:srgbClr val="189E8E"/>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TD-PM-2DB</a:t>
              </a:r>
              <a:endParaRPr lang="zh-CN" altLang="en-US" sz="1600" kern="0">
                <a:solidFill>
                  <a:schemeClr val="bg1"/>
                </a:solidFill>
                <a:latin typeface="Arial" pitchFamily="34" charset="0"/>
                <a:ea typeface="宋体" pitchFamily="2" charset="-122"/>
              </a:endParaRPr>
            </a:p>
          </p:txBody>
        </p:sp>
        <p:sp>
          <p:nvSpPr>
            <p:cNvPr id="16" name="圆角矩形 15"/>
            <p:cNvSpPr/>
            <p:nvPr/>
          </p:nvSpPr>
          <p:spPr bwMode="auto">
            <a:xfrm>
              <a:off x="5112048" y="2210453"/>
              <a:ext cx="1800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EIRC-MR-2DB</a:t>
              </a:r>
              <a:endParaRPr lang="zh-CN" altLang="en-US" sz="1600" kern="0">
                <a:solidFill>
                  <a:schemeClr val="bg1"/>
                </a:solidFill>
                <a:latin typeface="Arial" pitchFamily="34" charset="0"/>
                <a:ea typeface="宋体" pitchFamily="2" charset="-122"/>
              </a:endParaRPr>
            </a:p>
          </p:txBody>
        </p:sp>
        <p:sp>
          <p:nvSpPr>
            <p:cNvPr id="17" name="圆角矩形 16"/>
            <p:cNvSpPr/>
            <p:nvPr/>
          </p:nvSpPr>
          <p:spPr bwMode="auto">
            <a:xfrm>
              <a:off x="5112048" y="1634389"/>
              <a:ext cx="1800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kern="0">
                  <a:solidFill>
                    <a:schemeClr val="bg1"/>
                  </a:solidFill>
                  <a:latin typeface="Arial" pitchFamily="34" charset="0"/>
                  <a:ea typeface="宋体" pitchFamily="2" charset="-122"/>
                </a:rPr>
                <a:t>……</a:t>
              </a:r>
              <a:endParaRPr lang="zh-CN" altLang="en-US" kern="0">
                <a:solidFill>
                  <a:schemeClr val="bg1"/>
                </a:solidFill>
                <a:latin typeface="Arial" pitchFamily="34" charset="0"/>
                <a:ea typeface="宋体" pitchFamily="2" charset="-122"/>
              </a:endParaRPr>
            </a:p>
          </p:txBody>
        </p:sp>
        <p:sp>
          <p:nvSpPr>
            <p:cNvPr id="18" name="圆角矩形 17"/>
            <p:cNvSpPr/>
            <p:nvPr/>
          </p:nvSpPr>
          <p:spPr bwMode="auto">
            <a:xfrm>
              <a:off x="5112048" y="2814235"/>
              <a:ext cx="1800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TD-MR-2DB</a:t>
              </a:r>
              <a:endParaRPr lang="zh-CN" altLang="en-US" sz="1600" kern="0">
                <a:solidFill>
                  <a:schemeClr val="bg1"/>
                </a:solidFill>
                <a:latin typeface="Arial" pitchFamily="34" charset="0"/>
                <a:ea typeface="宋体" pitchFamily="2" charset="-122"/>
              </a:endParaRPr>
            </a:p>
          </p:txBody>
        </p:sp>
        <p:sp>
          <p:nvSpPr>
            <p:cNvPr id="20" name="圆角矩形 19"/>
            <p:cNvSpPr/>
            <p:nvPr/>
          </p:nvSpPr>
          <p:spPr bwMode="auto">
            <a:xfrm>
              <a:off x="3167832" y="2814235"/>
              <a:ext cx="1800000" cy="504000"/>
            </a:xfrm>
            <a:prstGeom prst="roundRect">
              <a:avLst/>
            </a:prstGeom>
            <a:gradFill rotWithShape="1">
              <a:gsLst>
                <a:gs pos="0">
                  <a:srgbClr val="9885A3"/>
                </a:gs>
                <a:gs pos="100000">
                  <a:srgbClr val="9885A3"/>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ALC-PARA-2DB</a:t>
              </a:r>
              <a:endParaRPr lang="zh-CN" altLang="en-US" sz="1600" kern="0">
                <a:solidFill>
                  <a:schemeClr val="bg1"/>
                </a:solidFill>
                <a:latin typeface="Arial" pitchFamily="34" charset="0"/>
                <a:ea typeface="宋体" pitchFamily="2" charset="-122"/>
              </a:endParaRPr>
            </a:p>
          </p:txBody>
        </p:sp>
        <p:sp>
          <p:nvSpPr>
            <p:cNvPr id="22" name="圆角矩形 21"/>
            <p:cNvSpPr/>
            <p:nvPr/>
          </p:nvSpPr>
          <p:spPr bwMode="auto">
            <a:xfrm>
              <a:off x="3167832" y="2210453"/>
              <a:ext cx="1800000" cy="504000"/>
            </a:xfrm>
            <a:prstGeom prst="roundRect">
              <a:avLst/>
            </a:prstGeom>
            <a:gradFill rotWithShape="1">
              <a:gsLst>
                <a:gs pos="0">
                  <a:srgbClr val="9885A3"/>
                </a:gs>
                <a:gs pos="100000">
                  <a:srgbClr val="9885A3"/>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sz="1600" kern="0">
                  <a:solidFill>
                    <a:schemeClr val="bg1"/>
                  </a:solidFill>
                  <a:latin typeface="Arial" pitchFamily="34" charset="0"/>
                  <a:ea typeface="宋体" pitchFamily="2" charset="-122"/>
                </a:rPr>
                <a:t>ZTE-MR-2DB</a:t>
              </a:r>
              <a:endParaRPr lang="zh-CN" altLang="en-US" sz="1600" kern="0">
                <a:solidFill>
                  <a:schemeClr val="bg1"/>
                </a:solidFill>
                <a:latin typeface="Arial" pitchFamily="34" charset="0"/>
                <a:ea typeface="宋体" pitchFamily="2" charset="-122"/>
              </a:endParaRPr>
            </a:p>
          </p:txBody>
        </p:sp>
        <p:sp>
          <p:nvSpPr>
            <p:cNvPr id="23" name="上箭头 22"/>
            <p:cNvSpPr/>
            <p:nvPr/>
          </p:nvSpPr>
          <p:spPr bwMode="auto">
            <a:xfrm>
              <a:off x="3815480" y="4469120"/>
              <a:ext cx="366960" cy="324000"/>
            </a:xfrm>
            <a:prstGeom prst="upArrow">
              <a:avLst/>
            </a:prstGeom>
            <a:gradFill rotWithShape="1">
              <a:gsLst>
                <a:gs pos="0">
                  <a:srgbClr val="9885A3"/>
                </a:gs>
                <a:gs pos="100000">
                  <a:srgbClr val="9885A3"/>
                </a:gs>
              </a:gsLst>
              <a:lin ang="5400000" scaled="1"/>
            </a:gradFill>
            <a:ln w="12700" algn="ctr">
              <a:solidFill>
                <a:srgbClr val="FFFFFF"/>
              </a:solidFill>
              <a:round/>
              <a:headEnd/>
              <a:tailEnd/>
            </a:ln>
            <a:effectLst/>
          </p:spPr>
          <p:txBody>
            <a:bodyPr wrap="none" anchor="ctr"/>
            <a:lstStyle/>
            <a:p>
              <a:pPr eaLnBrk="1" fontAlgn="auto" hangingPunct="1">
                <a:spcBef>
                  <a:spcPts val="0"/>
                </a:spcBef>
                <a:spcAft>
                  <a:spcPts val="0"/>
                </a:spcAft>
              </a:pPr>
              <a:endParaRPr lang="zh-CN" altLang="en-US" kern="0">
                <a:solidFill>
                  <a:schemeClr val="bg1"/>
                </a:solidFill>
              </a:endParaRPr>
            </a:p>
          </p:txBody>
        </p:sp>
        <p:sp>
          <p:nvSpPr>
            <p:cNvPr id="24" name="上箭头 23"/>
            <p:cNvSpPr/>
            <p:nvPr/>
          </p:nvSpPr>
          <p:spPr bwMode="auto">
            <a:xfrm>
              <a:off x="5792240" y="4469120"/>
              <a:ext cx="366960" cy="324000"/>
            </a:xfrm>
            <a:prstGeom prst="upArrow">
              <a:avLst/>
            </a:prstGeom>
            <a:gradFill>
              <a:gsLst>
                <a:gs pos="0">
                  <a:srgbClr val="E0BB20"/>
                </a:gs>
                <a:gs pos="100000">
                  <a:srgbClr val="E0BB20"/>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endParaRPr lang="zh-CN" altLang="en-US" kern="0">
                <a:solidFill>
                  <a:schemeClr val="bg1"/>
                </a:solidFill>
              </a:endParaRPr>
            </a:p>
          </p:txBody>
        </p:sp>
        <p:sp>
          <p:nvSpPr>
            <p:cNvPr id="27" name="圆角矩形 26"/>
            <p:cNvSpPr/>
            <p:nvPr/>
          </p:nvSpPr>
          <p:spPr bwMode="auto">
            <a:xfrm>
              <a:off x="143496" y="4797152"/>
              <a:ext cx="936000" cy="620362"/>
            </a:xfrm>
            <a:prstGeom prst="roundRect">
              <a:avLst>
                <a:gd name="adj" fmla="val 9977"/>
              </a:avLst>
            </a:prstGeom>
            <a:gradFill rotWithShape="1">
              <a:gsLst>
                <a:gs pos="0">
                  <a:srgbClr val="5AA5DE"/>
                </a:gs>
                <a:gs pos="100000">
                  <a:srgbClr val="5AA5DE"/>
                </a:gs>
              </a:gsLst>
              <a:lin ang="5400000" scaled="1"/>
            </a:gradFill>
            <a:ln w="12700" algn="ctr">
              <a:solidFill>
                <a:srgbClr val="FFFFFF"/>
              </a:solidFill>
              <a:round/>
              <a:headEnd/>
              <a:tailEnd/>
            </a:ln>
            <a:effectLst/>
          </p:spPr>
          <p:txBody>
            <a:bodyPr wrap="none" anchor="ctr"/>
            <a:lstStyle/>
            <a:p>
              <a:pPr eaLnBrk="1" fontAlgn="auto" hangingPunct="1">
                <a:spcBef>
                  <a:spcPts val="0"/>
                </a:spcBef>
                <a:spcAft>
                  <a:spcPts val="0"/>
                </a:spcAft>
              </a:pPr>
              <a:r>
                <a:rPr lang="zh-CN" altLang="en-US" b="1" kern="0">
                  <a:solidFill>
                    <a:schemeClr val="tx1">
                      <a:lumMod val="95000"/>
                      <a:lumOff val="5000"/>
                    </a:schemeClr>
                  </a:solidFill>
                  <a:latin typeface="微软雅黑" pitchFamily="34" charset="-122"/>
                  <a:ea typeface="微软雅黑" pitchFamily="34" charset="-122"/>
                  <a:cs typeface="Arial" pitchFamily="34" charset="0"/>
                </a:rPr>
                <a:t>框架层</a:t>
              </a:r>
            </a:p>
          </p:txBody>
        </p:sp>
        <p:sp>
          <p:nvSpPr>
            <p:cNvPr id="28" name="圆角矩形 27"/>
            <p:cNvSpPr/>
            <p:nvPr/>
          </p:nvSpPr>
          <p:spPr bwMode="auto">
            <a:xfrm>
              <a:off x="143496" y="3769990"/>
              <a:ext cx="936000" cy="700980"/>
            </a:xfrm>
            <a:prstGeom prst="roundRect">
              <a:avLst>
                <a:gd name="adj" fmla="val 9977"/>
              </a:avLst>
            </a:prstGeom>
            <a:solidFill>
              <a:srgbClr val="92D050"/>
            </a:solidFill>
            <a:ln w="12700">
              <a:solidFill>
                <a:schemeClr val="bg1">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bIns="72000" anchor="ctr"/>
            <a:lstStyle/>
            <a:p>
              <a:pPr algn="ctr" eaLnBrk="1" hangingPunct="1">
                <a:lnSpc>
                  <a:spcPct val="150000"/>
                </a:lnSpc>
                <a:defRPr/>
              </a:pPr>
              <a:r>
                <a:rPr lang="zh-CN" altLang="en-US" b="1" smtClean="0">
                  <a:solidFill>
                    <a:schemeClr val="tx1">
                      <a:lumMod val="95000"/>
                      <a:lumOff val="5000"/>
                    </a:schemeClr>
                  </a:solidFill>
                  <a:latin typeface="微软雅黑" pitchFamily="34" charset="-122"/>
                  <a:ea typeface="微软雅黑" pitchFamily="34" charset="-122"/>
                  <a:cs typeface="Arial" pitchFamily="34" charset="0"/>
                </a:rPr>
                <a:t>工具层</a:t>
              </a:r>
              <a:endParaRPr lang="zh-CN" altLang="en-US" b="1">
                <a:solidFill>
                  <a:schemeClr val="tx1">
                    <a:lumMod val="95000"/>
                    <a:lumOff val="5000"/>
                  </a:schemeClr>
                </a:solidFill>
                <a:latin typeface="微软雅黑" pitchFamily="34" charset="-122"/>
                <a:ea typeface="微软雅黑" pitchFamily="34" charset="-122"/>
                <a:cs typeface="Arial" pitchFamily="34" charset="0"/>
              </a:endParaRPr>
            </a:p>
          </p:txBody>
        </p:sp>
        <p:sp>
          <p:nvSpPr>
            <p:cNvPr id="29" name="圆角矩形 28"/>
            <p:cNvSpPr/>
            <p:nvPr/>
          </p:nvSpPr>
          <p:spPr bwMode="auto">
            <a:xfrm>
              <a:off x="143496" y="986589"/>
              <a:ext cx="936000" cy="2448000"/>
            </a:xfrm>
            <a:prstGeom prst="roundRect">
              <a:avLst>
                <a:gd name="adj" fmla="val 9977"/>
              </a:avLst>
            </a:prstGeom>
            <a:solidFill>
              <a:srgbClr val="33CCCC"/>
            </a:solidFill>
            <a:ln w="12700" algn="ctr">
              <a:solidFill>
                <a:srgbClr val="FFFFFF"/>
              </a:solidFill>
              <a:round/>
              <a:headEnd/>
              <a:tailEnd/>
            </a:ln>
            <a:effectLst/>
          </p:spPr>
          <p:txBody>
            <a:bodyPr wrap="none" anchor="ctr"/>
            <a:lstStyle/>
            <a:p>
              <a:pPr eaLnBrk="1" fontAlgn="auto" hangingPunct="1">
                <a:spcBef>
                  <a:spcPts val="0"/>
                </a:spcBef>
                <a:spcAft>
                  <a:spcPts val="0"/>
                </a:spcAft>
              </a:pPr>
              <a:r>
                <a:rPr lang="zh-CN" altLang="en-US" b="1" kern="0">
                  <a:solidFill>
                    <a:schemeClr val="tx1">
                      <a:lumMod val="95000"/>
                      <a:lumOff val="5000"/>
                    </a:schemeClr>
                  </a:solidFill>
                  <a:latin typeface="微软雅黑" pitchFamily="34" charset="-122"/>
                  <a:ea typeface="微软雅黑" pitchFamily="34" charset="-122"/>
                  <a:cs typeface="Arial" pitchFamily="34" charset="0"/>
                </a:rPr>
                <a:t>应用层</a:t>
              </a:r>
            </a:p>
          </p:txBody>
        </p:sp>
        <p:sp>
          <p:nvSpPr>
            <p:cNvPr id="32" name="上箭头 31"/>
            <p:cNvSpPr/>
            <p:nvPr/>
          </p:nvSpPr>
          <p:spPr bwMode="auto">
            <a:xfrm>
              <a:off x="1904232" y="4469988"/>
              <a:ext cx="366960" cy="324000"/>
            </a:xfrm>
            <a:prstGeom prst="upArrow">
              <a:avLst/>
            </a:prstGeom>
            <a:gradFill rotWithShape="1">
              <a:gsLst>
                <a:gs pos="0">
                  <a:srgbClr val="189E8E"/>
                </a:gs>
                <a:gs pos="100000">
                  <a:srgbClr val="189E8E"/>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endParaRPr lang="zh-CN" altLang="en-US" kern="0">
                <a:solidFill>
                  <a:schemeClr val="bg1"/>
                </a:solidFill>
              </a:endParaRPr>
            </a:p>
          </p:txBody>
        </p:sp>
        <p:sp>
          <p:nvSpPr>
            <p:cNvPr id="34" name="圆角矩形 33"/>
            <p:cNvSpPr/>
            <p:nvPr/>
          </p:nvSpPr>
          <p:spPr bwMode="auto">
            <a:xfrm>
              <a:off x="7128272" y="2814235"/>
              <a:ext cx="1800000" cy="504000"/>
            </a:xfrm>
            <a:prstGeom prst="roundRect">
              <a:avLst/>
            </a:prstGeom>
            <a:solidFill>
              <a:srgbClr val="CC9900"/>
            </a:soli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kern="0">
                  <a:solidFill>
                    <a:schemeClr val="bg1"/>
                  </a:solidFill>
                  <a:latin typeface="Arial" pitchFamily="34" charset="0"/>
                  <a:ea typeface="宋体" pitchFamily="2" charset="-122"/>
                </a:rPr>
                <a:t>……</a:t>
              </a:r>
              <a:endParaRPr lang="zh-CN" altLang="en-US" kern="0">
                <a:solidFill>
                  <a:schemeClr val="bg1"/>
                </a:solidFill>
                <a:latin typeface="Arial" pitchFamily="34" charset="0"/>
                <a:ea typeface="宋体" pitchFamily="2" charset="-122"/>
              </a:endParaRPr>
            </a:p>
          </p:txBody>
        </p:sp>
        <p:sp>
          <p:nvSpPr>
            <p:cNvPr id="35" name="上箭头 34"/>
            <p:cNvSpPr/>
            <p:nvPr/>
          </p:nvSpPr>
          <p:spPr bwMode="auto">
            <a:xfrm>
              <a:off x="7844680" y="4473160"/>
              <a:ext cx="366960" cy="324000"/>
            </a:xfrm>
            <a:prstGeom prst="upArrow">
              <a:avLst/>
            </a:prstGeom>
            <a:solidFill>
              <a:srgbClr val="CC9900"/>
            </a:solidFill>
            <a:ln w="12700" algn="ctr">
              <a:solidFill>
                <a:srgbClr val="FFFFFF"/>
              </a:solidFill>
              <a:round/>
              <a:headEnd/>
              <a:tailEnd/>
            </a:ln>
            <a:effectLst/>
          </p:spPr>
          <p:txBody>
            <a:bodyPr wrap="none" anchor="ctr"/>
            <a:lstStyle/>
            <a:p>
              <a:pPr algn="ctr" eaLnBrk="1" fontAlgn="auto" hangingPunct="1">
                <a:spcBef>
                  <a:spcPts val="0"/>
                </a:spcBef>
                <a:spcAft>
                  <a:spcPts val="0"/>
                </a:spcAft>
              </a:pPr>
              <a:endParaRPr lang="zh-CN" altLang="en-US" kern="0">
                <a:solidFill>
                  <a:schemeClr val="bg1"/>
                </a:solidFill>
              </a:endParaRPr>
            </a:p>
          </p:txBody>
        </p:sp>
        <p:sp>
          <p:nvSpPr>
            <p:cNvPr id="37" name="圆角矩形 36"/>
            <p:cNvSpPr/>
            <p:nvPr/>
          </p:nvSpPr>
          <p:spPr bwMode="auto">
            <a:xfrm>
              <a:off x="3167832" y="1630494"/>
              <a:ext cx="1800000" cy="504000"/>
            </a:xfrm>
            <a:prstGeom prst="roundRect">
              <a:avLst/>
            </a:prstGeom>
            <a:gradFill rotWithShape="1">
              <a:gsLst>
                <a:gs pos="0">
                  <a:srgbClr val="9885A3"/>
                </a:gs>
                <a:gs pos="100000">
                  <a:srgbClr val="9885A3"/>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en-US" altLang="zh-CN" kern="0">
                  <a:solidFill>
                    <a:schemeClr val="bg1"/>
                  </a:solidFill>
                  <a:latin typeface="Arial" pitchFamily="34" charset="0"/>
                  <a:ea typeface="宋体" pitchFamily="2" charset="-122"/>
                </a:rPr>
                <a:t>……</a:t>
              </a:r>
              <a:endParaRPr lang="zh-CN" altLang="en-US" kern="0">
                <a:solidFill>
                  <a:schemeClr val="bg1"/>
                </a:solidFill>
                <a:latin typeface="Arial" pitchFamily="34" charset="0"/>
                <a:ea typeface="宋体" pitchFamily="2" charset="-122"/>
              </a:endParaRPr>
            </a:p>
          </p:txBody>
        </p:sp>
        <p:sp>
          <p:nvSpPr>
            <p:cNvPr id="38" name="上箭头 37"/>
            <p:cNvSpPr/>
            <p:nvPr/>
          </p:nvSpPr>
          <p:spPr bwMode="auto">
            <a:xfrm>
              <a:off x="3815480" y="3429000"/>
              <a:ext cx="366960" cy="324000"/>
            </a:xfrm>
            <a:prstGeom prst="upArrow">
              <a:avLst/>
            </a:prstGeom>
            <a:gradFill rotWithShape="1">
              <a:gsLst>
                <a:gs pos="0">
                  <a:srgbClr val="9885A3"/>
                </a:gs>
                <a:gs pos="100000">
                  <a:srgbClr val="9885A3"/>
                </a:gs>
              </a:gsLst>
              <a:lin ang="5400000" scaled="1"/>
            </a:gradFill>
            <a:ln w="12700" algn="ctr">
              <a:solidFill>
                <a:srgbClr val="FFFFFF"/>
              </a:solidFill>
              <a:round/>
              <a:headEnd/>
              <a:tailEnd/>
            </a:ln>
            <a:effectLst/>
          </p:spPr>
          <p:txBody>
            <a:bodyPr wrap="none" anchor="ctr"/>
            <a:lstStyle/>
            <a:p>
              <a:pPr eaLnBrk="1" fontAlgn="auto" hangingPunct="1">
                <a:spcBef>
                  <a:spcPts val="0"/>
                </a:spcBef>
                <a:spcAft>
                  <a:spcPts val="0"/>
                </a:spcAft>
              </a:pPr>
              <a:endParaRPr lang="zh-CN" altLang="en-US" kern="0">
                <a:solidFill>
                  <a:schemeClr val="bg1"/>
                </a:solidFill>
              </a:endParaRPr>
            </a:p>
          </p:txBody>
        </p:sp>
        <p:sp>
          <p:nvSpPr>
            <p:cNvPr id="39" name="上箭头 38"/>
            <p:cNvSpPr/>
            <p:nvPr/>
          </p:nvSpPr>
          <p:spPr bwMode="auto">
            <a:xfrm>
              <a:off x="5792240" y="3429000"/>
              <a:ext cx="366960" cy="324000"/>
            </a:xfrm>
            <a:prstGeom prst="upArrow">
              <a:avLst/>
            </a:prstGeom>
            <a:gradFill>
              <a:gsLst>
                <a:gs pos="0">
                  <a:srgbClr val="E0BB20"/>
                </a:gs>
                <a:gs pos="100000">
                  <a:srgbClr val="E0BB20"/>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endParaRPr lang="zh-CN" altLang="en-US" kern="0">
                <a:solidFill>
                  <a:schemeClr val="bg1"/>
                </a:solidFill>
              </a:endParaRPr>
            </a:p>
          </p:txBody>
        </p:sp>
        <p:sp>
          <p:nvSpPr>
            <p:cNvPr id="40" name="上箭头 39"/>
            <p:cNvSpPr/>
            <p:nvPr/>
          </p:nvSpPr>
          <p:spPr bwMode="auto">
            <a:xfrm>
              <a:off x="1904232" y="3429868"/>
              <a:ext cx="366960" cy="324000"/>
            </a:xfrm>
            <a:prstGeom prst="upArrow">
              <a:avLst/>
            </a:prstGeom>
            <a:gradFill rotWithShape="1">
              <a:gsLst>
                <a:gs pos="0">
                  <a:srgbClr val="189E8E"/>
                </a:gs>
                <a:gs pos="100000">
                  <a:srgbClr val="189E8E"/>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endParaRPr lang="zh-CN" altLang="en-US" kern="0">
                <a:solidFill>
                  <a:schemeClr val="bg1"/>
                </a:solidFill>
              </a:endParaRPr>
            </a:p>
          </p:txBody>
        </p:sp>
        <p:sp>
          <p:nvSpPr>
            <p:cNvPr id="41" name="上箭头 40"/>
            <p:cNvSpPr/>
            <p:nvPr/>
          </p:nvSpPr>
          <p:spPr bwMode="auto">
            <a:xfrm>
              <a:off x="7844680" y="3433040"/>
              <a:ext cx="366960" cy="324000"/>
            </a:xfrm>
            <a:prstGeom prst="upArrow">
              <a:avLst/>
            </a:prstGeom>
            <a:solidFill>
              <a:srgbClr val="CC9900"/>
            </a:solidFill>
            <a:ln w="12700" algn="ctr">
              <a:solidFill>
                <a:srgbClr val="FFFFFF"/>
              </a:solidFill>
              <a:round/>
              <a:headEnd/>
              <a:tailEnd/>
            </a:ln>
            <a:effectLst/>
          </p:spPr>
          <p:txBody>
            <a:bodyPr wrap="none" anchor="ctr"/>
            <a:lstStyle/>
            <a:p>
              <a:pPr algn="ctr" eaLnBrk="1" fontAlgn="auto" hangingPunct="1">
                <a:spcBef>
                  <a:spcPts val="0"/>
                </a:spcBef>
                <a:spcAft>
                  <a:spcPts val="0"/>
                </a:spcAft>
              </a:pPr>
              <a:endParaRPr lang="zh-CN" altLang="en-US" kern="0">
                <a:solidFill>
                  <a:schemeClr val="bg1"/>
                </a:solidFill>
              </a:endParaRPr>
            </a:p>
          </p:txBody>
        </p:sp>
        <p:sp>
          <p:nvSpPr>
            <p:cNvPr id="42" name="圆角矩形 41"/>
            <p:cNvSpPr/>
            <p:nvPr/>
          </p:nvSpPr>
          <p:spPr bwMode="auto">
            <a:xfrm>
              <a:off x="107504" y="914581"/>
              <a:ext cx="8960508" cy="4602651"/>
            </a:xfrm>
            <a:prstGeom prst="roundRect">
              <a:avLst>
                <a:gd name="adj" fmla="val 1975"/>
              </a:avLst>
            </a:prstGeom>
            <a:noFill/>
            <a:ln w="12700" algn="ctr">
              <a:solidFill>
                <a:schemeClr val="bg1">
                  <a:lumMod val="50000"/>
                </a:schemeClr>
              </a:solidFill>
              <a:prstDash val="sysDash"/>
              <a:round/>
              <a:headEnd/>
              <a:tailEnd/>
            </a:ln>
            <a:effectLst/>
          </p:spPr>
          <p:txBody>
            <a:bodyPr wrap="none" anchor="ctr"/>
            <a:lstStyle/>
            <a:p>
              <a:pPr eaLnBrk="1" fontAlgn="auto" hangingPunct="1">
                <a:spcBef>
                  <a:spcPts val="0"/>
                </a:spcBef>
                <a:spcAft>
                  <a:spcPts val="0"/>
                </a:spcAft>
              </a:pPr>
              <a:endParaRPr lang="zh-CN" altLang="en-US" b="1" kern="0">
                <a:solidFill>
                  <a:schemeClr val="tx1">
                    <a:lumMod val="95000"/>
                    <a:lumOff val="5000"/>
                  </a:schemeClr>
                </a:solidFill>
                <a:latin typeface="微软雅黑" pitchFamily="34" charset="-122"/>
                <a:ea typeface="微软雅黑" pitchFamily="34" charset="-122"/>
                <a:cs typeface="Arial" pitchFamily="34" charset="0"/>
              </a:endParaRP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bwMode="auto">
          <a:xfrm>
            <a:off x="7092280" y="2060848"/>
            <a:ext cx="1584176" cy="2808312"/>
          </a:xfrm>
          <a:prstGeom prst="roundRect">
            <a:avLst>
              <a:gd name="adj" fmla="val 5123"/>
            </a:avLst>
          </a:prstGeom>
          <a:solidFill>
            <a:srgbClr val="CC9900"/>
          </a:solidFill>
          <a:ln w="12700" algn="ctr">
            <a:solidFill>
              <a:srgbClr val="FFFFFF"/>
            </a:solidFill>
            <a:round/>
            <a:headEnd/>
            <a:tailEnd/>
          </a:ln>
          <a:effectLst/>
        </p:spPr>
        <p:txBody>
          <a:bodyPr wrap="none" anchor="t" anchorCtr="0"/>
          <a:lstStyle/>
          <a:p>
            <a:pPr algn="ctr" eaLnBrk="1" fontAlgn="auto" hangingPunct="1">
              <a:spcBef>
                <a:spcPts val="0"/>
              </a:spcBef>
              <a:spcAft>
                <a:spcPts val="0"/>
              </a:spcAft>
            </a:pPr>
            <a:r>
              <a:rPr lang="en-US" altLang="zh-CN" sz="1400" b="1" kern="0" smtClean="0">
                <a:solidFill>
                  <a:schemeClr val="bg1"/>
                </a:solidFill>
                <a:latin typeface="微软雅黑" pitchFamily="34" charset="-122"/>
                <a:ea typeface="微软雅黑" pitchFamily="34" charset="-122"/>
              </a:rPr>
              <a:t>RMI</a:t>
            </a:r>
            <a:r>
              <a:rPr lang="zh-CN" altLang="en-US" sz="1400" b="1" kern="0" smtClean="0">
                <a:solidFill>
                  <a:schemeClr val="bg1"/>
                </a:solidFill>
                <a:latin typeface="微软雅黑" pitchFamily="34" charset="-122"/>
                <a:ea typeface="微软雅黑" pitchFamily="34" charset="-122"/>
              </a:rPr>
              <a:t>管理接口</a:t>
            </a:r>
            <a:endParaRPr lang="zh-CN" altLang="en-US" sz="1400" b="1" kern="0">
              <a:solidFill>
                <a:schemeClr val="bg1"/>
              </a:solidFill>
              <a:latin typeface="微软雅黑" pitchFamily="34" charset="-122"/>
              <a:ea typeface="微软雅黑" pitchFamily="34" charset="-122"/>
            </a:endParaRPr>
          </a:p>
        </p:txBody>
      </p:sp>
      <p:sp>
        <p:nvSpPr>
          <p:cNvPr id="44" name="圆角矩形 43"/>
          <p:cNvSpPr/>
          <p:nvPr/>
        </p:nvSpPr>
        <p:spPr bwMode="auto">
          <a:xfrm>
            <a:off x="5436096" y="2060848"/>
            <a:ext cx="1584176" cy="2808312"/>
          </a:xfrm>
          <a:prstGeom prst="roundRect">
            <a:avLst>
              <a:gd name="adj" fmla="val 5123"/>
            </a:avLst>
          </a:prstGeom>
          <a:gradFill rotWithShape="1">
            <a:gsLst>
              <a:gs pos="0">
                <a:srgbClr val="9885A3"/>
              </a:gs>
              <a:gs pos="100000">
                <a:srgbClr val="9885A3"/>
              </a:gs>
            </a:gsLst>
            <a:lin ang="5400000" scaled="1"/>
          </a:gradFill>
          <a:ln w="12700" algn="ctr">
            <a:solidFill>
              <a:srgbClr val="FFFFFF"/>
            </a:solidFill>
            <a:round/>
            <a:headEnd/>
            <a:tailEnd/>
          </a:ln>
          <a:effectLst/>
        </p:spPr>
        <p:txBody>
          <a:bodyPr wrap="none" anchor="t" anchorCtr="0"/>
          <a:lstStyle/>
          <a:p>
            <a:pPr algn="ctr" eaLnBrk="1" fontAlgn="auto" hangingPunct="1">
              <a:spcBef>
                <a:spcPts val="0"/>
              </a:spcBef>
              <a:spcAft>
                <a:spcPts val="0"/>
              </a:spcAft>
            </a:pPr>
            <a:r>
              <a:rPr lang="zh-CN" altLang="en-US" sz="1400" b="1" kern="0" smtClean="0">
                <a:solidFill>
                  <a:schemeClr val="bg1"/>
                </a:solidFill>
                <a:latin typeface="微软雅黑" pitchFamily="34" charset="-122"/>
                <a:ea typeface="微软雅黑" pitchFamily="34" charset="-122"/>
              </a:rPr>
              <a:t>日志标准化</a:t>
            </a:r>
            <a:endParaRPr lang="zh-CN" altLang="en-US" sz="1400" b="1" kern="0">
              <a:solidFill>
                <a:schemeClr val="bg1"/>
              </a:solidFill>
              <a:latin typeface="微软雅黑" pitchFamily="34" charset="-122"/>
              <a:ea typeface="微软雅黑" pitchFamily="34" charset="-122"/>
            </a:endParaRPr>
          </a:p>
        </p:txBody>
      </p:sp>
      <p:sp>
        <p:nvSpPr>
          <p:cNvPr id="43" name="圆角矩形 42"/>
          <p:cNvSpPr/>
          <p:nvPr/>
        </p:nvSpPr>
        <p:spPr bwMode="auto">
          <a:xfrm>
            <a:off x="2267744" y="2060848"/>
            <a:ext cx="3096344" cy="2808312"/>
          </a:xfrm>
          <a:prstGeom prst="roundRect">
            <a:avLst>
              <a:gd name="adj" fmla="val 5123"/>
            </a:avLst>
          </a:prstGeom>
          <a:gradFill>
            <a:gsLst>
              <a:gs pos="0">
                <a:srgbClr val="E0BB20"/>
              </a:gs>
              <a:gs pos="100000">
                <a:srgbClr val="E0BB20"/>
              </a:gs>
            </a:gsLst>
            <a:lin ang="5400000" scaled="1"/>
          </a:gradFill>
          <a:ln w="12700" algn="ctr">
            <a:solidFill>
              <a:srgbClr val="FFFFFF"/>
            </a:solidFill>
            <a:round/>
            <a:headEnd/>
            <a:tailEnd/>
          </a:ln>
          <a:effectLst/>
        </p:spPr>
        <p:txBody>
          <a:bodyPr wrap="none" anchor="t" anchorCtr="0"/>
          <a:lstStyle/>
          <a:p>
            <a:pPr algn="ctr" eaLnBrk="1" fontAlgn="auto" hangingPunct="1">
              <a:spcBef>
                <a:spcPts val="0"/>
              </a:spcBef>
              <a:spcAft>
                <a:spcPts val="0"/>
              </a:spcAft>
            </a:pPr>
            <a:r>
              <a:rPr lang="zh-CN" altLang="en-US" sz="1400" b="1" kern="0" smtClean="0">
                <a:solidFill>
                  <a:schemeClr val="bg1"/>
                </a:solidFill>
                <a:latin typeface="微软雅黑" pitchFamily="34" charset="-122"/>
                <a:ea typeface="微软雅黑" pitchFamily="34" charset="-122"/>
              </a:rPr>
              <a:t>文件解析入库</a:t>
            </a:r>
            <a:endParaRPr lang="zh-CN" altLang="en-US" sz="1400" b="1" kern="0">
              <a:solidFill>
                <a:schemeClr val="bg1"/>
              </a:solidFill>
              <a:latin typeface="微软雅黑" pitchFamily="34" charset="-122"/>
              <a:ea typeface="微软雅黑" pitchFamily="34" charset="-122"/>
            </a:endParaRPr>
          </a:p>
        </p:txBody>
      </p:sp>
      <p:sp>
        <p:nvSpPr>
          <p:cNvPr id="42" name="圆角矩形 41"/>
          <p:cNvSpPr/>
          <p:nvPr/>
        </p:nvSpPr>
        <p:spPr bwMode="auto">
          <a:xfrm>
            <a:off x="611560" y="2060848"/>
            <a:ext cx="1584176" cy="2808312"/>
          </a:xfrm>
          <a:prstGeom prst="roundRect">
            <a:avLst>
              <a:gd name="adj" fmla="val 5123"/>
            </a:avLst>
          </a:prstGeom>
          <a:gradFill rotWithShape="1">
            <a:gsLst>
              <a:gs pos="0">
                <a:srgbClr val="189E8E"/>
              </a:gs>
              <a:gs pos="100000">
                <a:srgbClr val="189E8E"/>
              </a:gs>
            </a:gsLst>
            <a:lin ang="5400000" scaled="1"/>
          </a:gradFill>
          <a:ln w="12700" algn="ctr">
            <a:solidFill>
              <a:srgbClr val="FFFFFF"/>
            </a:solidFill>
            <a:round/>
            <a:headEnd/>
            <a:tailEnd/>
          </a:ln>
          <a:effectLst/>
        </p:spPr>
        <p:txBody>
          <a:bodyPr wrap="none" anchor="t" anchorCtr="0"/>
          <a:lstStyle/>
          <a:p>
            <a:pPr algn="ctr" eaLnBrk="1" fontAlgn="auto" hangingPunct="1">
              <a:spcBef>
                <a:spcPts val="0"/>
              </a:spcBef>
              <a:spcAft>
                <a:spcPts val="0"/>
              </a:spcAft>
            </a:pPr>
            <a:r>
              <a:rPr lang="en-US" altLang="zh-CN" sz="1400" b="1" kern="0" smtClean="0">
                <a:solidFill>
                  <a:schemeClr val="bg1"/>
                </a:solidFill>
                <a:latin typeface="微软雅黑" pitchFamily="34" charset="-122"/>
                <a:ea typeface="微软雅黑" pitchFamily="34" charset="-122"/>
              </a:rPr>
              <a:t>FTP</a:t>
            </a:r>
            <a:r>
              <a:rPr lang="zh-CN" altLang="en-US" sz="1400" b="1" kern="0" smtClean="0">
                <a:solidFill>
                  <a:schemeClr val="bg1"/>
                </a:solidFill>
                <a:latin typeface="微软雅黑" pitchFamily="34" charset="-122"/>
                <a:ea typeface="微软雅黑" pitchFamily="34" charset="-122"/>
              </a:rPr>
              <a:t>文件采集</a:t>
            </a:r>
            <a:endParaRPr lang="zh-CN" altLang="en-US" sz="1400" b="1" kern="0">
              <a:solidFill>
                <a:schemeClr val="bg1"/>
              </a:solidFill>
              <a:latin typeface="微软雅黑" pitchFamily="34" charset="-122"/>
              <a:ea typeface="微软雅黑" pitchFamily="34" charset="-122"/>
            </a:endParaRPr>
          </a:p>
        </p:txBody>
      </p:sp>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功能架构</a:t>
            </a:r>
            <a:endParaRPr lang="zh-CN" altLang="en-US" sz="2400">
              <a:solidFill>
                <a:sysClr val="windowText" lastClr="000000"/>
              </a:solidFill>
              <a:latin typeface="微软雅黑" pitchFamily="34" charset="-122"/>
              <a:ea typeface="微软雅黑" pitchFamily="34" charset="-122"/>
              <a:cs typeface="+mn-cs"/>
            </a:endParaRPr>
          </a:p>
        </p:txBody>
      </p:sp>
      <p:sp>
        <p:nvSpPr>
          <p:cNvPr id="5" name="圆角矩形 4"/>
          <p:cNvSpPr/>
          <p:nvPr/>
        </p:nvSpPr>
        <p:spPr bwMode="auto">
          <a:xfrm>
            <a:off x="611560" y="5517232"/>
            <a:ext cx="8028000" cy="504000"/>
          </a:xfrm>
          <a:prstGeom prst="roundRect">
            <a:avLst>
              <a:gd name="adj" fmla="val 9977"/>
            </a:avLst>
          </a:prstGeom>
          <a:solidFill>
            <a:srgbClr val="00B050"/>
          </a:soli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zh-CN" altLang="en-US" sz="1400" b="1" kern="0">
                <a:solidFill>
                  <a:schemeClr val="bg1"/>
                </a:solidFill>
                <a:latin typeface="微软雅黑" pitchFamily="34" charset="-122"/>
                <a:ea typeface="微软雅黑" pitchFamily="34" charset="-122"/>
                <a:cs typeface="Arial" pitchFamily="34" charset="0"/>
              </a:rPr>
              <a:t>系统配置信息</a:t>
            </a:r>
            <a:r>
              <a:rPr lang="zh-CN" altLang="en-US" sz="1400" b="1" kern="0" smtClean="0">
                <a:solidFill>
                  <a:schemeClr val="bg1"/>
                </a:solidFill>
                <a:latin typeface="微软雅黑" pitchFamily="34" charset="-122"/>
                <a:ea typeface="微软雅黑" pitchFamily="34" charset="-122"/>
                <a:cs typeface="Arial" pitchFamily="34" charset="0"/>
              </a:rPr>
              <a:t>解析</a:t>
            </a:r>
            <a:endParaRPr lang="zh-CN" altLang="en-US" sz="1400" b="1" kern="0">
              <a:solidFill>
                <a:schemeClr val="bg1"/>
              </a:solidFill>
              <a:latin typeface="微软雅黑" pitchFamily="34" charset="-122"/>
              <a:ea typeface="微软雅黑" pitchFamily="34" charset="-122"/>
              <a:cs typeface="Arial" pitchFamily="34" charset="0"/>
            </a:endParaRPr>
          </a:p>
        </p:txBody>
      </p:sp>
      <p:sp>
        <p:nvSpPr>
          <p:cNvPr id="9" name="圆角矩形 8"/>
          <p:cNvSpPr/>
          <p:nvPr/>
        </p:nvSpPr>
        <p:spPr bwMode="auto">
          <a:xfrm>
            <a:off x="2339752" y="2498485"/>
            <a:ext cx="2880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文件解析线程池</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10" name="圆角矩形 9"/>
          <p:cNvSpPr/>
          <p:nvPr/>
        </p:nvSpPr>
        <p:spPr bwMode="auto">
          <a:xfrm>
            <a:off x="7164288" y="3068960"/>
            <a:ext cx="1404000" cy="504000"/>
          </a:xfrm>
          <a:prstGeom prst="roundRect">
            <a:avLst/>
          </a:prstGeom>
          <a:solidFill>
            <a:srgbClr val="CC9900"/>
          </a:soli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系统启动</a:t>
            </a:r>
            <a:r>
              <a:rPr lang="en-US" altLang="zh-CN" sz="1200" kern="0" smtClean="0">
                <a:solidFill>
                  <a:schemeClr val="tx1">
                    <a:lumMod val="95000"/>
                    <a:lumOff val="5000"/>
                  </a:schemeClr>
                </a:solidFill>
                <a:latin typeface="微软雅黑" pitchFamily="34" charset="-122"/>
                <a:ea typeface="微软雅黑" pitchFamily="34" charset="-122"/>
              </a:rPr>
              <a:t>/</a:t>
            </a:r>
            <a:r>
              <a:rPr lang="zh-CN" altLang="en-US" sz="1200" kern="0" smtClean="0">
                <a:solidFill>
                  <a:schemeClr val="tx1">
                    <a:lumMod val="95000"/>
                    <a:lumOff val="5000"/>
                  </a:schemeClr>
                </a:solidFill>
                <a:latin typeface="微软雅黑" pitchFamily="34" charset="-122"/>
                <a:ea typeface="微软雅黑" pitchFamily="34" charset="-122"/>
              </a:rPr>
              <a:t>停止接口</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12" name="圆角矩形 11"/>
          <p:cNvSpPr/>
          <p:nvPr/>
        </p:nvSpPr>
        <p:spPr bwMode="auto">
          <a:xfrm>
            <a:off x="683568" y="4221024"/>
            <a:ext cx="1404000" cy="504000"/>
          </a:xfrm>
          <a:prstGeom prst="roundRect">
            <a:avLst/>
          </a:prstGeom>
          <a:gradFill rotWithShape="1">
            <a:gsLst>
              <a:gs pos="0">
                <a:srgbClr val="189E8E"/>
              </a:gs>
              <a:gs pos="100000">
                <a:srgbClr val="189E8E"/>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采集超时监控</a:t>
            </a:r>
            <a:endParaRPr lang="en-US" altLang="zh-CN" sz="1200" kern="0" smtClean="0">
              <a:solidFill>
                <a:schemeClr val="tx1">
                  <a:lumMod val="95000"/>
                  <a:lumOff val="5000"/>
                </a:schemeClr>
              </a:solidFill>
              <a:latin typeface="微软雅黑" pitchFamily="34" charset="-122"/>
              <a:ea typeface="微软雅黑" pitchFamily="34" charset="-122"/>
            </a:endParaRPr>
          </a:p>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及自动重启线程</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13" name="圆角矩形 12"/>
          <p:cNvSpPr/>
          <p:nvPr/>
        </p:nvSpPr>
        <p:spPr bwMode="auto">
          <a:xfrm>
            <a:off x="683568" y="3068960"/>
            <a:ext cx="1404000" cy="504000"/>
          </a:xfrm>
          <a:prstGeom prst="roundRect">
            <a:avLst/>
          </a:prstGeom>
          <a:gradFill rotWithShape="1">
            <a:gsLst>
              <a:gs pos="0">
                <a:srgbClr val="189E8E"/>
              </a:gs>
              <a:gs pos="100000">
                <a:srgbClr val="189E8E"/>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文件过滤及采集</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14" name="圆角矩形 13"/>
          <p:cNvSpPr/>
          <p:nvPr/>
        </p:nvSpPr>
        <p:spPr bwMode="auto">
          <a:xfrm>
            <a:off x="683568" y="3645024"/>
            <a:ext cx="1404000" cy="504000"/>
          </a:xfrm>
          <a:prstGeom prst="roundRect">
            <a:avLst/>
          </a:prstGeom>
          <a:gradFill rotWithShape="1">
            <a:gsLst>
              <a:gs pos="0">
                <a:srgbClr val="189E8E"/>
              </a:gs>
              <a:gs pos="100000">
                <a:srgbClr val="189E8E"/>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文件采集线程</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16" name="圆角矩形 15"/>
          <p:cNvSpPr/>
          <p:nvPr/>
        </p:nvSpPr>
        <p:spPr bwMode="auto">
          <a:xfrm>
            <a:off x="3816072" y="3068960"/>
            <a:ext cx="1404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文件过滤</a:t>
            </a:r>
            <a:endParaRPr lang="en-US" altLang="zh-CN" sz="1200" kern="0" smtClean="0">
              <a:solidFill>
                <a:schemeClr val="tx1">
                  <a:lumMod val="95000"/>
                  <a:lumOff val="5000"/>
                </a:schemeClr>
              </a:solidFill>
              <a:latin typeface="微软雅黑" pitchFamily="34" charset="-122"/>
              <a:ea typeface="微软雅黑" pitchFamily="34" charset="-122"/>
            </a:endParaRPr>
          </a:p>
          <a:p>
            <a:pPr algn="ctr" eaLnBrk="1" fontAlgn="auto" hangingPunct="1">
              <a:spcBef>
                <a:spcPts val="0"/>
              </a:spcBef>
              <a:spcAft>
                <a:spcPts val="0"/>
              </a:spcAft>
            </a:pPr>
            <a:r>
              <a:rPr lang="zh-CN" altLang="en-US" sz="1200" kern="0">
                <a:solidFill>
                  <a:schemeClr val="tx1">
                    <a:lumMod val="95000"/>
                    <a:lumOff val="5000"/>
                  </a:schemeClr>
                </a:solidFill>
                <a:latin typeface="微软雅黑" pitchFamily="34" charset="-122"/>
                <a:ea typeface="微软雅黑" pitchFamily="34" charset="-122"/>
              </a:rPr>
              <a:t>（支持扩展）</a:t>
            </a:r>
          </a:p>
        </p:txBody>
      </p:sp>
      <p:sp>
        <p:nvSpPr>
          <p:cNvPr id="17" name="圆角矩形 16"/>
          <p:cNvSpPr/>
          <p:nvPr/>
        </p:nvSpPr>
        <p:spPr bwMode="auto">
          <a:xfrm>
            <a:off x="2339752" y="3645024"/>
            <a:ext cx="1404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文件基本信息解析</a:t>
            </a:r>
            <a:endParaRPr lang="en-US" altLang="zh-CN" sz="1200" kern="0" smtClean="0">
              <a:solidFill>
                <a:schemeClr val="tx1">
                  <a:lumMod val="95000"/>
                  <a:lumOff val="5000"/>
                </a:schemeClr>
              </a:solidFill>
              <a:latin typeface="微软雅黑" pitchFamily="34" charset="-122"/>
              <a:ea typeface="微软雅黑" pitchFamily="34" charset="-122"/>
            </a:endParaRPr>
          </a:p>
          <a:p>
            <a:pPr algn="ctr" eaLnBrk="1" fontAlgn="auto" hangingPunct="1">
              <a:spcBef>
                <a:spcPts val="0"/>
              </a:spcBef>
              <a:spcAft>
                <a:spcPts val="0"/>
              </a:spcAft>
            </a:pPr>
            <a:r>
              <a:rPr lang="zh-CN" altLang="en-US" sz="1200" kern="0">
                <a:solidFill>
                  <a:schemeClr val="tx1">
                    <a:lumMod val="95000"/>
                    <a:lumOff val="5000"/>
                  </a:schemeClr>
                </a:solidFill>
                <a:latin typeface="微软雅黑" pitchFamily="34" charset="-122"/>
                <a:ea typeface="微软雅黑" pitchFamily="34" charset="-122"/>
              </a:rPr>
              <a:t>（支持扩展）</a:t>
            </a:r>
          </a:p>
        </p:txBody>
      </p:sp>
      <p:sp>
        <p:nvSpPr>
          <p:cNvPr id="18" name="圆角矩形 17"/>
          <p:cNvSpPr/>
          <p:nvPr/>
        </p:nvSpPr>
        <p:spPr bwMode="auto">
          <a:xfrm>
            <a:off x="2339752" y="3068960"/>
            <a:ext cx="1404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临时文件清理</a:t>
            </a:r>
            <a:endParaRPr lang="en-US" altLang="zh-CN" sz="1200" kern="0" smtClean="0">
              <a:solidFill>
                <a:schemeClr val="tx1">
                  <a:lumMod val="95000"/>
                  <a:lumOff val="5000"/>
                </a:schemeClr>
              </a:solidFill>
              <a:latin typeface="微软雅黑" pitchFamily="34" charset="-122"/>
              <a:ea typeface="微软雅黑" pitchFamily="34" charset="-122"/>
            </a:endParaRPr>
          </a:p>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（支持扩展）</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19" name="圆角矩形 18"/>
          <p:cNvSpPr/>
          <p:nvPr/>
        </p:nvSpPr>
        <p:spPr bwMode="auto">
          <a:xfrm>
            <a:off x="5526184" y="4221024"/>
            <a:ext cx="1404000" cy="504000"/>
          </a:xfrm>
          <a:prstGeom prst="roundRect">
            <a:avLst/>
          </a:prstGeom>
          <a:gradFill rotWithShape="1">
            <a:gsLst>
              <a:gs pos="0">
                <a:srgbClr val="9885A3"/>
              </a:gs>
              <a:gs pos="100000">
                <a:srgbClr val="9885A3"/>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文件记录适配器</a:t>
            </a:r>
            <a:endParaRPr lang="en-US" altLang="zh-CN" sz="1200" kern="0" smtClean="0">
              <a:solidFill>
                <a:schemeClr val="tx1">
                  <a:lumMod val="95000"/>
                  <a:lumOff val="5000"/>
                </a:schemeClr>
              </a:solidFill>
              <a:latin typeface="微软雅黑" pitchFamily="34" charset="-122"/>
              <a:ea typeface="微软雅黑" pitchFamily="34" charset="-122"/>
            </a:endParaRPr>
          </a:p>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20" name="圆角矩形 19"/>
          <p:cNvSpPr/>
          <p:nvPr/>
        </p:nvSpPr>
        <p:spPr bwMode="auto">
          <a:xfrm>
            <a:off x="5508104" y="3645024"/>
            <a:ext cx="1404000" cy="504000"/>
          </a:xfrm>
          <a:prstGeom prst="roundRect">
            <a:avLst/>
          </a:prstGeom>
          <a:gradFill rotWithShape="1">
            <a:gsLst>
              <a:gs pos="0">
                <a:srgbClr val="9885A3"/>
              </a:gs>
              <a:gs pos="100000">
                <a:srgbClr val="9885A3"/>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日志记录适配器</a:t>
            </a:r>
            <a:endParaRPr lang="en-US" altLang="zh-CN" sz="1200" kern="0" smtClean="0">
              <a:solidFill>
                <a:schemeClr val="tx1">
                  <a:lumMod val="95000"/>
                  <a:lumOff val="5000"/>
                </a:schemeClr>
              </a:solidFill>
              <a:latin typeface="微软雅黑" pitchFamily="34" charset="-122"/>
              <a:ea typeface="微软雅黑" pitchFamily="34" charset="-122"/>
            </a:endParaRPr>
          </a:p>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（数据库）</a:t>
            </a:r>
            <a:endParaRPr lang="en-US" altLang="zh-CN" sz="1200" kern="0" smtClean="0">
              <a:solidFill>
                <a:schemeClr val="tx1">
                  <a:lumMod val="95000"/>
                  <a:lumOff val="5000"/>
                </a:schemeClr>
              </a:solidFill>
              <a:latin typeface="微软雅黑" pitchFamily="34" charset="-122"/>
              <a:ea typeface="微软雅黑" pitchFamily="34" charset="-122"/>
            </a:endParaRPr>
          </a:p>
        </p:txBody>
      </p:sp>
      <p:sp>
        <p:nvSpPr>
          <p:cNvPr id="27" name="圆角矩形 26"/>
          <p:cNvSpPr/>
          <p:nvPr/>
        </p:nvSpPr>
        <p:spPr bwMode="auto">
          <a:xfrm>
            <a:off x="7164288" y="2492952"/>
            <a:ext cx="1404000" cy="504000"/>
          </a:xfrm>
          <a:prstGeom prst="roundRect">
            <a:avLst/>
          </a:prstGeom>
          <a:solidFill>
            <a:srgbClr val="CC9900"/>
          </a:soli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系统状态报告接口</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29" name="圆角矩形 28"/>
          <p:cNvSpPr/>
          <p:nvPr/>
        </p:nvSpPr>
        <p:spPr bwMode="auto">
          <a:xfrm>
            <a:off x="5508104" y="3068960"/>
            <a:ext cx="1404000" cy="504000"/>
          </a:xfrm>
          <a:prstGeom prst="roundRect">
            <a:avLst/>
          </a:prstGeom>
          <a:gradFill rotWithShape="1">
            <a:gsLst>
              <a:gs pos="0">
                <a:srgbClr val="9885A3"/>
              </a:gs>
              <a:gs pos="100000">
                <a:srgbClr val="9885A3"/>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标准日志解析</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34" name="圆角矩形 33"/>
          <p:cNvSpPr/>
          <p:nvPr/>
        </p:nvSpPr>
        <p:spPr bwMode="auto">
          <a:xfrm>
            <a:off x="107504" y="914581"/>
            <a:ext cx="8960508" cy="5184000"/>
          </a:xfrm>
          <a:prstGeom prst="roundRect">
            <a:avLst>
              <a:gd name="adj" fmla="val 1975"/>
            </a:avLst>
          </a:prstGeom>
          <a:noFill/>
          <a:ln w="12700" algn="ctr">
            <a:solidFill>
              <a:schemeClr val="bg1">
                <a:lumMod val="50000"/>
              </a:schemeClr>
            </a:solidFill>
            <a:prstDash val="sysDash"/>
            <a:round/>
            <a:headEnd/>
            <a:tailEnd/>
          </a:ln>
          <a:effectLst/>
        </p:spPr>
        <p:txBody>
          <a:bodyPr wrap="none" anchor="ctr"/>
          <a:lstStyle/>
          <a:p>
            <a:pPr eaLnBrk="1" fontAlgn="auto" hangingPunct="1">
              <a:spcBef>
                <a:spcPts val="0"/>
              </a:spcBef>
              <a:spcAft>
                <a:spcPts val="0"/>
              </a:spcAft>
            </a:pPr>
            <a:endParaRPr lang="zh-CN" altLang="en-US" b="1" kern="0">
              <a:solidFill>
                <a:schemeClr val="tx1">
                  <a:lumMod val="95000"/>
                  <a:lumOff val="5000"/>
                </a:schemeClr>
              </a:solidFill>
              <a:latin typeface="微软雅黑" pitchFamily="34" charset="-122"/>
              <a:ea typeface="微软雅黑" pitchFamily="34" charset="-122"/>
              <a:cs typeface="Arial" pitchFamily="34" charset="0"/>
            </a:endParaRPr>
          </a:p>
        </p:txBody>
      </p:sp>
      <p:sp>
        <p:nvSpPr>
          <p:cNvPr id="35" name="圆角矩形 34"/>
          <p:cNvSpPr/>
          <p:nvPr/>
        </p:nvSpPr>
        <p:spPr bwMode="auto">
          <a:xfrm>
            <a:off x="611560" y="4941168"/>
            <a:ext cx="8028000" cy="504000"/>
          </a:xfrm>
          <a:prstGeom prst="roundRect">
            <a:avLst>
              <a:gd name="adj" fmla="val 9977"/>
            </a:avLst>
          </a:prstGeom>
          <a:gradFill rotWithShape="1">
            <a:gsLst>
              <a:gs pos="0">
                <a:srgbClr val="5AA5DE"/>
              </a:gs>
              <a:gs pos="100000">
                <a:srgbClr val="5AA5DE"/>
              </a:gs>
            </a:gsLst>
            <a:lin ang="5400000" scaled="1"/>
          </a:gradFill>
          <a:ln w="12700" algn="ctr">
            <a:solidFill>
              <a:srgbClr val="FFFFFF"/>
            </a:solidFill>
            <a:round/>
            <a:headEnd/>
            <a:tailEnd/>
          </a:ln>
          <a:effectLst/>
        </p:spPr>
        <p:txBody>
          <a:bodyPr wrap="none" anchor="ctr"/>
          <a:lstStyle/>
          <a:p>
            <a:pPr algn="ctr" eaLnBrk="1" fontAlgn="auto" hangingPunct="1">
              <a:spcBef>
                <a:spcPts val="0"/>
              </a:spcBef>
              <a:spcAft>
                <a:spcPts val="0"/>
              </a:spcAft>
            </a:pPr>
            <a:r>
              <a:rPr lang="zh-CN" altLang="en-US" sz="1400" b="1" kern="0" smtClean="0">
                <a:solidFill>
                  <a:schemeClr val="bg1"/>
                </a:solidFill>
                <a:latin typeface="微软雅黑" pitchFamily="34" charset="-122"/>
                <a:ea typeface="微软雅黑" pitchFamily="34" charset="-122"/>
                <a:cs typeface="Arial" pitchFamily="34" charset="0"/>
              </a:rPr>
              <a:t>系统运行调度</a:t>
            </a:r>
            <a:endParaRPr lang="zh-CN" altLang="en-US" sz="1400" b="1" kern="0">
              <a:solidFill>
                <a:schemeClr val="bg1"/>
              </a:solidFill>
              <a:latin typeface="微软雅黑" pitchFamily="34" charset="-122"/>
              <a:ea typeface="微软雅黑" pitchFamily="34" charset="-122"/>
              <a:cs typeface="Arial" pitchFamily="34" charset="0"/>
            </a:endParaRPr>
          </a:p>
        </p:txBody>
      </p:sp>
      <p:sp>
        <p:nvSpPr>
          <p:cNvPr id="36" name="圆角矩形 35"/>
          <p:cNvSpPr/>
          <p:nvPr/>
        </p:nvSpPr>
        <p:spPr bwMode="auto">
          <a:xfrm>
            <a:off x="3816072" y="3645024"/>
            <a:ext cx="1404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文件格式转换</a:t>
            </a:r>
            <a:endParaRPr lang="en-US" altLang="zh-CN" sz="1200" kern="0">
              <a:solidFill>
                <a:schemeClr val="tx1">
                  <a:lumMod val="95000"/>
                  <a:lumOff val="5000"/>
                </a:schemeClr>
              </a:solidFill>
              <a:latin typeface="微软雅黑" pitchFamily="34" charset="-122"/>
              <a:ea typeface="微软雅黑" pitchFamily="34" charset="-122"/>
            </a:endParaRPr>
          </a:p>
          <a:p>
            <a:pPr algn="ctr" eaLnBrk="1" fontAlgn="auto" hangingPunct="1">
              <a:spcBef>
                <a:spcPts val="0"/>
              </a:spcBef>
              <a:spcAft>
                <a:spcPts val="0"/>
              </a:spcAft>
            </a:pPr>
            <a:r>
              <a:rPr lang="zh-CN" altLang="en-US" sz="1200" kern="0">
                <a:solidFill>
                  <a:schemeClr val="tx1">
                    <a:lumMod val="95000"/>
                    <a:lumOff val="5000"/>
                  </a:schemeClr>
                </a:solidFill>
                <a:latin typeface="微软雅黑" pitchFamily="34" charset="-122"/>
                <a:ea typeface="微软雅黑" pitchFamily="34" charset="-122"/>
              </a:rPr>
              <a:t>（支持扩展）</a:t>
            </a:r>
          </a:p>
        </p:txBody>
      </p:sp>
      <p:sp>
        <p:nvSpPr>
          <p:cNvPr id="37" name="圆角矩形 36"/>
          <p:cNvSpPr/>
          <p:nvPr/>
        </p:nvSpPr>
        <p:spPr bwMode="auto">
          <a:xfrm>
            <a:off x="2339752" y="4221024"/>
            <a:ext cx="1404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文件数据加载入库</a:t>
            </a:r>
            <a:endParaRPr lang="en-US" altLang="zh-CN" sz="1200" kern="0" smtClean="0">
              <a:solidFill>
                <a:schemeClr val="tx1">
                  <a:lumMod val="95000"/>
                  <a:lumOff val="5000"/>
                </a:schemeClr>
              </a:solidFill>
              <a:latin typeface="微软雅黑" pitchFamily="34" charset="-122"/>
              <a:ea typeface="微软雅黑" pitchFamily="34" charset="-122"/>
            </a:endParaRPr>
          </a:p>
          <a:p>
            <a:pPr algn="ctr" eaLnBrk="1" fontAlgn="auto" hangingPunct="1">
              <a:spcBef>
                <a:spcPts val="0"/>
              </a:spcBef>
              <a:spcAft>
                <a:spcPts val="0"/>
              </a:spcAft>
            </a:pPr>
            <a:r>
              <a:rPr lang="zh-CN" altLang="en-US" sz="1200" kern="0">
                <a:solidFill>
                  <a:schemeClr val="tx1">
                    <a:lumMod val="95000"/>
                    <a:lumOff val="5000"/>
                  </a:schemeClr>
                </a:solidFill>
                <a:latin typeface="微软雅黑" pitchFamily="34" charset="-122"/>
                <a:ea typeface="微软雅黑" pitchFamily="34" charset="-122"/>
              </a:rPr>
              <a:t>（支持扩展）</a:t>
            </a:r>
          </a:p>
        </p:txBody>
      </p:sp>
      <p:sp>
        <p:nvSpPr>
          <p:cNvPr id="38" name="圆角矩形 37"/>
          <p:cNvSpPr/>
          <p:nvPr/>
        </p:nvSpPr>
        <p:spPr bwMode="auto">
          <a:xfrm>
            <a:off x="683568" y="2492952"/>
            <a:ext cx="1404000" cy="504000"/>
          </a:xfrm>
          <a:prstGeom prst="roundRect">
            <a:avLst/>
          </a:prstGeom>
          <a:gradFill rotWithShape="1">
            <a:gsLst>
              <a:gs pos="0">
                <a:srgbClr val="189E8E"/>
              </a:gs>
              <a:gs pos="100000">
                <a:srgbClr val="189E8E"/>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文件采集线程池</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39" name="圆角矩形 38"/>
          <p:cNvSpPr/>
          <p:nvPr/>
        </p:nvSpPr>
        <p:spPr bwMode="auto">
          <a:xfrm>
            <a:off x="3816072" y="4221024"/>
            <a:ext cx="1404000" cy="504000"/>
          </a:xfrm>
          <a:prstGeom prst="roundRect">
            <a:avLst/>
          </a:prstGeom>
          <a:gradFill>
            <a:gsLst>
              <a:gs pos="0">
                <a:srgbClr val="E0BB20"/>
              </a:gs>
              <a:gs pos="100000">
                <a:srgbClr val="E0BB20"/>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过期文件清理器</a:t>
            </a:r>
            <a:endParaRPr lang="en-US" altLang="zh-CN" sz="1200" kern="0" smtClean="0">
              <a:solidFill>
                <a:schemeClr val="tx1">
                  <a:lumMod val="95000"/>
                  <a:lumOff val="5000"/>
                </a:schemeClr>
              </a:solidFill>
              <a:latin typeface="微软雅黑" pitchFamily="34" charset="-122"/>
              <a:ea typeface="微软雅黑" pitchFamily="34" charset="-122"/>
            </a:endParaRPr>
          </a:p>
        </p:txBody>
      </p:sp>
      <p:sp>
        <p:nvSpPr>
          <p:cNvPr id="40" name="圆角矩形 39"/>
          <p:cNvSpPr/>
          <p:nvPr/>
        </p:nvSpPr>
        <p:spPr bwMode="auto">
          <a:xfrm>
            <a:off x="5508104" y="2492952"/>
            <a:ext cx="1404000" cy="504000"/>
          </a:xfrm>
          <a:prstGeom prst="roundRect">
            <a:avLst/>
          </a:prstGeom>
          <a:gradFill rotWithShape="1">
            <a:gsLst>
              <a:gs pos="0">
                <a:srgbClr val="9885A3"/>
              </a:gs>
              <a:gs pos="100000">
                <a:srgbClr val="9885A3"/>
              </a:gs>
            </a:gsLst>
            <a:lin ang="5400000" scaled="1"/>
          </a:gra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标准日志格式化</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46" name="圆角矩形 45"/>
          <p:cNvSpPr/>
          <p:nvPr/>
        </p:nvSpPr>
        <p:spPr bwMode="auto">
          <a:xfrm>
            <a:off x="611560" y="980728"/>
            <a:ext cx="8028000" cy="1002251"/>
          </a:xfrm>
          <a:prstGeom prst="roundRect">
            <a:avLst>
              <a:gd name="adj" fmla="val 9977"/>
            </a:avLst>
          </a:prstGeom>
          <a:solidFill>
            <a:srgbClr val="CCCC00"/>
          </a:solidFill>
          <a:ln w="12700" algn="ctr">
            <a:solidFill>
              <a:srgbClr val="FFFFFF"/>
            </a:solidFill>
            <a:round/>
            <a:headEnd/>
            <a:tailEnd/>
          </a:ln>
          <a:effectLst/>
        </p:spPr>
        <p:txBody>
          <a:bodyPr wrap="none" anchor="t" anchorCtr="0"/>
          <a:lstStyle/>
          <a:p>
            <a:pPr algn="ctr" eaLnBrk="1" fontAlgn="auto" hangingPunct="1">
              <a:spcBef>
                <a:spcPts val="0"/>
              </a:spcBef>
              <a:spcAft>
                <a:spcPts val="0"/>
              </a:spcAft>
            </a:pPr>
            <a:r>
              <a:rPr lang="zh-CN" altLang="en-US" sz="1400" b="1" kern="0" smtClean="0">
                <a:solidFill>
                  <a:schemeClr val="bg1"/>
                </a:solidFill>
                <a:latin typeface="微软雅黑" pitchFamily="34" charset="-122"/>
                <a:ea typeface="微软雅黑" pitchFamily="34" charset="-122"/>
                <a:cs typeface="Arial" pitchFamily="34" charset="0"/>
              </a:rPr>
              <a:t>系统管理</a:t>
            </a:r>
            <a:endParaRPr lang="zh-CN" altLang="en-US" sz="1400" b="1" kern="0">
              <a:solidFill>
                <a:schemeClr val="bg1"/>
              </a:solidFill>
              <a:latin typeface="微软雅黑" pitchFamily="34" charset="-122"/>
              <a:ea typeface="微软雅黑" pitchFamily="34" charset="-122"/>
              <a:cs typeface="Arial" pitchFamily="34" charset="0"/>
            </a:endParaRPr>
          </a:p>
        </p:txBody>
      </p:sp>
      <p:sp>
        <p:nvSpPr>
          <p:cNvPr id="47" name="圆角矩形 46"/>
          <p:cNvSpPr/>
          <p:nvPr/>
        </p:nvSpPr>
        <p:spPr bwMode="auto">
          <a:xfrm>
            <a:off x="719728" y="1334963"/>
            <a:ext cx="1404000" cy="504000"/>
          </a:xfrm>
          <a:prstGeom prst="roundRect">
            <a:avLst/>
          </a:prstGeom>
          <a:solidFill>
            <a:srgbClr val="CCCC00"/>
          </a:soli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系统远程管理</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48" name="圆角矩形 47"/>
          <p:cNvSpPr/>
          <p:nvPr/>
        </p:nvSpPr>
        <p:spPr bwMode="auto">
          <a:xfrm>
            <a:off x="2879968" y="1334963"/>
            <a:ext cx="1404000" cy="504000"/>
          </a:xfrm>
          <a:prstGeom prst="roundRect">
            <a:avLst/>
          </a:prstGeom>
          <a:solidFill>
            <a:srgbClr val="CCCC00"/>
          </a:soli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系统状态监控</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49" name="圆角矩形 48"/>
          <p:cNvSpPr/>
          <p:nvPr/>
        </p:nvSpPr>
        <p:spPr bwMode="auto">
          <a:xfrm>
            <a:off x="7092280" y="1316697"/>
            <a:ext cx="1404000" cy="504000"/>
          </a:xfrm>
          <a:prstGeom prst="roundRect">
            <a:avLst/>
          </a:prstGeom>
          <a:solidFill>
            <a:srgbClr val="CCCC00"/>
          </a:soli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日志统计分析</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50" name="圆角矩形 49"/>
          <p:cNvSpPr/>
          <p:nvPr/>
        </p:nvSpPr>
        <p:spPr bwMode="auto">
          <a:xfrm>
            <a:off x="4932040" y="1334963"/>
            <a:ext cx="1404000" cy="504000"/>
          </a:xfrm>
          <a:prstGeom prst="roundRect">
            <a:avLst/>
          </a:prstGeom>
          <a:solidFill>
            <a:srgbClr val="CCCC00"/>
          </a:solidFill>
          <a:ln w="12700" algn="ctr">
            <a:solidFill>
              <a:srgbClr val="FFFFFF"/>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pPr>
            <a:r>
              <a:rPr lang="zh-CN" altLang="en-US" sz="1200" kern="0" smtClean="0">
                <a:solidFill>
                  <a:schemeClr val="tx1">
                    <a:lumMod val="95000"/>
                    <a:lumOff val="5000"/>
                  </a:schemeClr>
                </a:solidFill>
                <a:latin typeface="微软雅黑" pitchFamily="34" charset="-122"/>
                <a:ea typeface="微软雅黑" pitchFamily="34" charset="-122"/>
              </a:rPr>
              <a:t>系统异常告警</a:t>
            </a:r>
            <a:endParaRPr lang="zh-CN" altLang="en-US" sz="1200" kern="0">
              <a:solidFill>
                <a:schemeClr val="tx1">
                  <a:lumMod val="95000"/>
                  <a:lumOff val="5000"/>
                </a:schemeClr>
              </a:solidFill>
              <a:latin typeface="微软雅黑" pitchFamily="34" charset="-122"/>
              <a:ea typeface="微软雅黑" pitchFamily="34" charset="-122"/>
            </a:endParaRPr>
          </a:p>
        </p:txBody>
      </p:sp>
      <p:sp>
        <p:nvSpPr>
          <p:cNvPr id="32" name="TextBox 31"/>
          <p:cNvSpPr txBox="1"/>
          <p:nvPr/>
        </p:nvSpPr>
        <p:spPr bwMode="auto">
          <a:xfrm>
            <a:off x="179512" y="6165304"/>
            <a:ext cx="8748984" cy="609398"/>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spAutoFit/>
          </a:bodyPr>
          <a:lstStyle/>
          <a:p>
            <a:pPr marR="0" defTabSz="914400" rtl="0" eaLnBrk="0" fontAlgn="base" latinLnBrk="0" hangingPunct="0">
              <a:lnSpc>
                <a:spcPct val="120000"/>
              </a:lnSpc>
              <a:spcBef>
                <a:spcPct val="0"/>
              </a:spcBef>
              <a:spcAft>
                <a:spcPct val="0"/>
              </a:spcAft>
              <a:buClrTx/>
              <a:buSzTx/>
              <a:tabLst/>
            </a:pPr>
            <a:r>
              <a:rPr lang="zh-CN" altLang="en-US" sz="1400" kern="0" smtClean="0">
                <a:solidFill>
                  <a:srgbClr val="FF0000"/>
                </a:solidFill>
                <a:latin typeface="微软雅黑" pitchFamily="34" charset="-122"/>
                <a:ea typeface="微软雅黑" pitchFamily="34" charset="-122"/>
                <a:cs typeface="文鼎CS中等线"/>
              </a:rPr>
              <a:t>向上</a:t>
            </a:r>
            <a:r>
              <a:rPr lang="en-US" altLang="zh-CN" sz="1400" kern="0" smtClean="0">
                <a:solidFill>
                  <a:srgbClr val="FF0000"/>
                </a:solidFill>
                <a:latin typeface="微软雅黑" pitchFamily="34" charset="-122"/>
                <a:ea typeface="微软雅黑" pitchFamily="34" charset="-122"/>
                <a:cs typeface="文鼎CS中等线"/>
              </a:rPr>
              <a:t>,</a:t>
            </a:r>
            <a:r>
              <a:rPr lang="en-US" altLang="zh-CN" sz="1400" kern="0" smtClean="0">
                <a:solidFill>
                  <a:srgbClr val="0070C0"/>
                </a:solidFill>
                <a:latin typeface="微软雅黑" pitchFamily="34" charset="-122"/>
                <a:ea typeface="微软雅黑" pitchFamily="34" charset="-122"/>
                <a:cs typeface="文鼎CS中等线"/>
              </a:rPr>
              <a:t>FPF</a:t>
            </a:r>
            <a:r>
              <a:rPr lang="zh-CN" altLang="en-US" sz="1400" kern="0" smtClean="0">
                <a:solidFill>
                  <a:srgbClr val="0070C0"/>
                </a:solidFill>
                <a:latin typeface="微软雅黑" pitchFamily="34" charset="-122"/>
                <a:ea typeface="微软雅黑" pitchFamily="34" charset="-122"/>
                <a:cs typeface="文鼎CS中等线"/>
              </a:rPr>
              <a:t>可通过</a:t>
            </a:r>
            <a:r>
              <a:rPr lang="en-US" altLang="zh-CN" sz="1400" kern="0" smtClean="0">
                <a:solidFill>
                  <a:srgbClr val="0070C0"/>
                </a:solidFill>
                <a:latin typeface="微软雅黑" pitchFamily="34" charset="-122"/>
                <a:ea typeface="微软雅黑" pitchFamily="34" charset="-122"/>
                <a:cs typeface="文鼎CS中等线"/>
              </a:rPr>
              <a:t>RMI</a:t>
            </a:r>
            <a:r>
              <a:rPr lang="zh-CN" altLang="en-US" sz="1400" kern="0" smtClean="0">
                <a:solidFill>
                  <a:srgbClr val="0070C0"/>
                </a:solidFill>
                <a:latin typeface="微软雅黑" pitchFamily="34" charset="-122"/>
                <a:ea typeface="微软雅黑" pitchFamily="34" charset="-122"/>
                <a:cs typeface="文鼎CS中等线"/>
              </a:rPr>
              <a:t>接口被其他系统（如统一采集平台）管理；</a:t>
            </a:r>
            <a:r>
              <a:rPr lang="zh-CN" altLang="en-US" sz="1400" kern="0" smtClean="0">
                <a:solidFill>
                  <a:srgbClr val="FF0000"/>
                </a:solidFill>
                <a:latin typeface="微软雅黑" pitchFamily="34" charset="-122"/>
                <a:ea typeface="微软雅黑" pitchFamily="34" charset="-122"/>
                <a:cs typeface="文鼎CS中等线"/>
              </a:rPr>
              <a:t>向下</a:t>
            </a:r>
            <a:r>
              <a:rPr lang="en-US" altLang="zh-CN" sz="1400" kern="0" smtClean="0">
                <a:solidFill>
                  <a:srgbClr val="FF0000"/>
                </a:solidFill>
                <a:latin typeface="微软雅黑" pitchFamily="34" charset="-122"/>
                <a:ea typeface="微软雅黑" pitchFamily="34" charset="-122"/>
                <a:cs typeface="文鼎CS中等线"/>
              </a:rPr>
              <a:t>,</a:t>
            </a:r>
            <a:r>
              <a:rPr lang="en-US" altLang="zh-CN" sz="1400" kern="0" smtClean="0">
                <a:solidFill>
                  <a:srgbClr val="0070C0"/>
                </a:solidFill>
                <a:latin typeface="微软雅黑" pitchFamily="34" charset="-122"/>
                <a:ea typeface="微软雅黑" pitchFamily="34" charset="-122"/>
                <a:cs typeface="文鼎CS中等线"/>
              </a:rPr>
              <a:t>FPF</a:t>
            </a:r>
            <a:r>
              <a:rPr lang="zh-CN" altLang="en-US" sz="1400" kern="0" smtClean="0">
                <a:solidFill>
                  <a:srgbClr val="0070C0"/>
                </a:solidFill>
                <a:latin typeface="微软雅黑" pitchFamily="34" charset="-122"/>
                <a:ea typeface="微软雅黑" pitchFamily="34" charset="-122"/>
                <a:cs typeface="文鼎CS中等线"/>
              </a:rPr>
              <a:t>可通过多种方式集成其他文件解析程序；而</a:t>
            </a:r>
            <a:r>
              <a:rPr lang="en-US" altLang="zh-CN" sz="1400" kern="0" smtClean="0">
                <a:solidFill>
                  <a:srgbClr val="0070C0"/>
                </a:solidFill>
                <a:latin typeface="微软雅黑" pitchFamily="34" charset="-122"/>
                <a:ea typeface="微软雅黑" pitchFamily="34" charset="-122"/>
                <a:cs typeface="文鼎CS中等线"/>
              </a:rPr>
              <a:t>FPF</a:t>
            </a:r>
            <a:r>
              <a:rPr lang="zh-CN" altLang="en-US" sz="1400" kern="0" smtClean="0">
                <a:solidFill>
                  <a:srgbClr val="FF0000"/>
                </a:solidFill>
                <a:latin typeface="微软雅黑" pitchFamily="34" charset="-122"/>
                <a:ea typeface="微软雅黑" pitchFamily="34" charset="-122"/>
                <a:cs typeface="文鼎CS中等线"/>
              </a:rPr>
              <a:t>自身</a:t>
            </a:r>
            <a:r>
              <a:rPr lang="zh-CN" altLang="en-US" sz="1400" kern="0" smtClean="0">
                <a:solidFill>
                  <a:srgbClr val="0070C0"/>
                </a:solidFill>
                <a:latin typeface="微软雅黑" pitchFamily="34" charset="-122"/>
                <a:ea typeface="微软雅黑" pitchFamily="34" charset="-122"/>
                <a:cs typeface="文鼎CS中等线"/>
              </a:rPr>
              <a:t>也提供了丰富多样的扩展接口。</a:t>
            </a:r>
            <a:endParaRPr lang="en-US" altLang="zh-CN" sz="1400" kern="0" smtClean="0">
              <a:solidFill>
                <a:srgbClr val="0070C0"/>
              </a:solidFill>
              <a:latin typeface="微软雅黑" pitchFamily="34" charset="-122"/>
              <a:ea typeface="微软雅黑" pitchFamily="34" charset="-122"/>
              <a:cs typeface="文鼎CS中等线"/>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en-US" altLang="zh-CN" sz="2400" dirty="0" smtClean="0">
                <a:solidFill>
                  <a:sysClr val="windowText" lastClr="000000"/>
                </a:solidFill>
                <a:latin typeface="微软雅黑" pitchFamily="34" charset="-122"/>
                <a:ea typeface="微软雅黑" pitchFamily="34" charset="-122"/>
                <a:cs typeface="+mn-cs"/>
              </a:rPr>
              <a:t>FTP</a:t>
            </a:r>
            <a:r>
              <a:rPr lang="zh-CN" altLang="en-US" sz="2400" dirty="0" smtClean="0">
                <a:solidFill>
                  <a:sysClr val="windowText" lastClr="000000"/>
                </a:solidFill>
                <a:latin typeface="微软雅黑" pitchFamily="34" charset="-122"/>
                <a:ea typeface="微软雅黑" pitchFamily="34" charset="-122"/>
                <a:cs typeface="+mn-cs"/>
              </a:rPr>
              <a:t>文件</a:t>
            </a:r>
            <a:r>
              <a:rPr lang="zh-CN" altLang="en-US" sz="2400" dirty="0">
                <a:solidFill>
                  <a:sysClr val="windowText" lastClr="000000"/>
                </a:solidFill>
                <a:latin typeface="微软雅黑" pitchFamily="34" charset="-122"/>
                <a:ea typeface="微软雅黑" pitchFamily="34" charset="-122"/>
                <a:cs typeface="+mn-cs"/>
              </a:rPr>
              <a:t>下载</a:t>
            </a:r>
            <a:r>
              <a:rPr lang="zh-CN" altLang="en-US" sz="2400" dirty="0" smtClean="0">
                <a:solidFill>
                  <a:sysClr val="windowText" lastClr="000000"/>
                </a:solidFill>
                <a:latin typeface="微软雅黑" pitchFamily="34" charset="-122"/>
                <a:ea typeface="微软雅黑" pitchFamily="34" charset="-122"/>
                <a:cs typeface="+mn-cs"/>
              </a:rPr>
              <a:t>流程</a:t>
            </a:r>
            <a:endParaRPr lang="zh-CN" altLang="en-US" sz="2400" dirty="0">
              <a:solidFill>
                <a:sysClr val="windowText" lastClr="000000"/>
              </a:solidFill>
              <a:latin typeface="微软雅黑" pitchFamily="34" charset="-122"/>
              <a:ea typeface="微软雅黑" pitchFamily="34" charset="-122"/>
              <a:cs typeface="+mn-cs"/>
            </a:endParaRPr>
          </a:p>
        </p:txBody>
      </p:sp>
      <p:sp>
        <p:nvSpPr>
          <p:cNvPr id="61442" name="Rectangle 2"/>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1441" name="Object 1"/>
          <p:cNvGraphicFramePr>
            <a:graphicFrameLocks/>
          </p:cNvGraphicFramePr>
          <p:nvPr>
            <p:extLst>
              <p:ext uri="{D42A27DB-BD31-4B8C-83A1-F6EECF244321}">
                <p14:modId xmlns:p14="http://schemas.microsoft.com/office/powerpoint/2010/main" val="2351347411"/>
              </p:ext>
            </p:extLst>
          </p:nvPr>
        </p:nvGraphicFramePr>
        <p:xfrm>
          <a:off x="251520" y="908720"/>
          <a:ext cx="8640960" cy="4579126"/>
        </p:xfrm>
        <a:graphic>
          <a:graphicData uri="http://schemas.openxmlformats.org/presentationml/2006/ole">
            <mc:AlternateContent xmlns:mc="http://schemas.openxmlformats.org/markup-compatibility/2006">
              <mc:Choice xmlns:v="urn:schemas-microsoft-com:vml" Requires="v">
                <p:oleObj spid="_x0000_s61661" name="Visio" r:id="rId4" imgW="8593847" imgH="9877515" progId="Visio.Drawing.11">
                  <p:embed/>
                </p:oleObj>
              </mc:Choice>
              <mc:Fallback>
                <p:oleObj name="Visio" r:id="rId4" imgW="8593847" imgH="9877515" progId="Visio.Drawing.11">
                  <p:embed/>
                  <p:pic>
                    <p:nvPicPr>
                      <p:cNvPr id="0" name="Picture 1"/>
                      <p:cNvPicPr>
                        <a:picLocks noChangeArrowheads="1"/>
                      </p:cNvPicPr>
                      <p:nvPr/>
                    </p:nvPicPr>
                    <p:blipFill>
                      <a:blip r:embed="rId5"/>
                      <a:srcRect/>
                      <a:stretch>
                        <a:fillRect/>
                      </a:stretch>
                    </p:blipFill>
                    <p:spPr bwMode="auto">
                      <a:xfrm>
                        <a:off x="251520" y="908720"/>
                        <a:ext cx="8640960" cy="4579126"/>
                      </a:xfrm>
                      <a:prstGeom prst="rect">
                        <a:avLst/>
                      </a:prstGeom>
                      <a:noFill/>
                      <a:ln w="12700">
                        <a:solidFill>
                          <a:schemeClr val="bg2"/>
                        </a:solidFill>
                        <a:miter lim="800000"/>
                        <a:headEnd/>
                        <a:tailEnd/>
                      </a:ln>
                    </p:spPr>
                  </p:pic>
                </p:oleObj>
              </mc:Fallback>
            </mc:AlternateContent>
          </a:graphicData>
        </a:graphic>
      </p:graphicFrame>
      <p:sp>
        <p:nvSpPr>
          <p:cNvPr id="5" name="TextBox 4"/>
          <p:cNvSpPr txBox="1"/>
          <p:nvPr/>
        </p:nvSpPr>
        <p:spPr bwMode="auto">
          <a:xfrm>
            <a:off x="251520" y="5589240"/>
            <a:ext cx="4392488" cy="1126462"/>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spAutoFit/>
          </a:bodyPr>
          <a:lstStyle>
            <a:defPPr>
              <a:defRPr lang="zh-CN"/>
            </a:defPPr>
            <a:lvl1pPr marL="342900" marR="0" indent="-342900" defTabSz="914400" latinLnBrk="0">
              <a:lnSpc>
                <a:spcPct val="120000"/>
              </a:lnSpc>
              <a:buClrTx/>
              <a:buSzTx/>
              <a:buFont typeface="+mj-ea"/>
              <a:buAutoNum type="circleNumDbPlain"/>
              <a:tabLst/>
              <a:defRPr sz="1400" kern="0">
                <a:solidFill>
                  <a:srgbClr val="0070C0"/>
                </a:solidFill>
                <a:latin typeface="微软雅黑" pitchFamily="34" charset="-122"/>
                <a:ea typeface="微软雅黑" pitchFamily="34" charset="-122"/>
                <a:cs typeface="文鼎CS中等线"/>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buClr>
                <a:srgbClr val="0070C0"/>
              </a:buClr>
            </a:pPr>
            <a:r>
              <a:rPr lang="zh-CN" altLang="en-US">
                <a:solidFill>
                  <a:srgbClr val="FF0000"/>
                </a:solidFill>
              </a:rPr>
              <a:t>多线程</a:t>
            </a:r>
            <a:r>
              <a:rPr lang="zh-CN" altLang="en-US"/>
              <a:t>模式</a:t>
            </a:r>
            <a:r>
              <a:rPr lang="zh-CN" altLang="en-US" smtClean="0"/>
              <a:t>，可灵活设置</a:t>
            </a:r>
            <a:r>
              <a:rPr lang="zh-CN" altLang="en-US"/>
              <a:t>采集间隔</a:t>
            </a:r>
            <a:r>
              <a:rPr lang="zh-CN" altLang="en-US" smtClean="0"/>
              <a:t>，每个</a:t>
            </a:r>
            <a:r>
              <a:rPr lang="en-US" altLang="zh-CN" smtClean="0"/>
              <a:t>FTP</a:t>
            </a:r>
            <a:r>
              <a:rPr lang="zh-CN" altLang="en-US" smtClean="0"/>
              <a:t>服务器均有专属采集线程，采集</a:t>
            </a:r>
            <a:r>
              <a:rPr lang="zh-CN" altLang="en-US" smtClean="0">
                <a:solidFill>
                  <a:srgbClr val="FF0000"/>
                </a:solidFill>
              </a:rPr>
              <a:t>效率高、及时性好</a:t>
            </a:r>
            <a:r>
              <a:rPr lang="zh-CN" altLang="en-US" smtClean="0"/>
              <a:t>。</a:t>
            </a:r>
            <a:endParaRPr lang="en-US" altLang="zh-CN"/>
          </a:p>
          <a:p>
            <a:r>
              <a:rPr lang="zh-CN" altLang="en-US"/>
              <a:t>实时监测采集</a:t>
            </a:r>
            <a:r>
              <a:rPr lang="zh-CN" altLang="en-US">
                <a:solidFill>
                  <a:srgbClr val="FF0000"/>
                </a:solidFill>
              </a:rPr>
              <a:t>线程超时</a:t>
            </a:r>
            <a:r>
              <a:rPr lang="zh-CN" altLang="en-US"/>
              <a:t>情况</a:t>
            </a:r>
            <a:r>
              <a:rPr lang="zh-CN" altLang="en-US" smtClean="0"/>
              <a:t>，检测到若超后系统能</a:t>
            </a:r>
            <a:r>
              <a:rPr lang="zh-CN" altLang="en-US">
                <a:solidFill>
                  <a:srgbClr val="FF0000"/>
                </a:solidFill>
              </a:rPr>
              <a:t>自动重</a:t>
            </a:r>
            <a:r>
              <a:rPr lang="zh-CN" altLang="en-US" smtClean="0">
                <a:solidFill>
                  <a:srgbClr val="FF0000"/>
                </a:solidFill>
              </a:rPr>
              <a:t>启</a:t>
            </a:r>
            <a:r>
              <a:rPr lang="zh-CN" altLang="en-US" smtClean="0"/>
              <a:t>相应采集线程，保证</a:t>
            </a:r>
            <a:r>
              <a:rPr lang="zh-CN" altLang="en-US" smtClean="0">
                <a:solidFill>
                  <a:srgbClr val="FF0000"/>
                </a:solidFill>
              </a:rPr>
              <a:t>采集不间断</a:t>
            </a:r>
            <a:r>
              <a:rPr lang="zh-CN" altLang="en-US" smtClean="0"/>
              <a:t>。</a:t>
            </a:r>
            <a:endParaRPr lang="zh-CN" altLang="en-US" dirty="0"/>
          </a:p>
        </p:txBody>
      </p:sp>
      <p:sp>
        <p:nvSpPr>
          <p:cNvPr id="6" name="TextBox 5"/>
          <p:cNvSpPr txBox="1"/>
          <p:nvPr/>
        </p:nvSpPr>
        <p:spPr bwMode="auto">
          <a:xfrm>
            <a:off x="4788024" y="5589240"/>
            <a:ext cx="4104456" cy="1126462"/>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spAutoFit/>
          </a:bodyPr>
          <a:lstStyle>
            <a:defPPr>
              <a:defRPr lang="zh-CN"/>
            </a:defPPr>
            <a:lvl1pPr marL="342900" marR="0" indent="-342900" defTabSz="914400" latinLnBrk="0">
              <a:lnSpc>
                <a:spcPct val="120000"/>
              </a:lnSpc>
              <a:buClrTx/>
              <a:buSzTx/>
              <a:buFont typeface="+mj-ea"/>
              <a:buAutoNum type="circleNumDbPlain"/>
              <a:tabLst/>
              <a:defRPr sz="1400" kern="0">
                <a:solidFill>
                  <a:srgbClr val="0070C0"/>
                </a:solidFill>
                <a:latin typeface="微软雅黑" pitchFamily="34" charset="-122"/>
                <a:ea typeface="微软雅黑" pitchFamily="34" charset="-122"/>
                <a:cs typeface="文鼎CS中等线"/>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buFont typeface="+mj-ea"/>
              <a:buAutoNum type="circleNumDbPlain" startAt="3"/>
            </a:pPr>
            <a:r>
              <a:rPr lang="zh-CN" altLang="en-US"/>
              <a:t>文件</a:t>
            </a:r>
            <a:r>
              <a:rPr lang="zh-CN" altLang="en-US">
                <a:solidFill>
                  <a:srgbClr val="FF0000"/>
                </a:solidFill>
              </a:rPr>
              <a:t>列表比对</a:t>
            </a:r>
            <a:r>
              <a:rPr lang="zh-CN" altLang="en-US" smtClean="0"/>
              <a:t>机制，保证</a:t>
            </a:r>
            <a:r>
              <a:rPr lang="zh-CN" altLang="en-US"/>
              <a:t>文件</a:t>
            </a:r>
            <a:r>
              <a:rPr lang="zh-CN" altLang="en-US" smtClean="0"/>
              <a:t>不多采、不漏采，天然具备</a:t>
            </a:r>
            <a:r>
              <a:rPr lang="zh-CN" altLang="en-US" smtClean="0">
                <a:solidFill>
                  <a:srgbClr val="FF0000"/>
                </a:solidFill>
              </a:rPr>
              <a:t>自动补采能力</a:t>
            </a:r>
            <a:r>
              <a:rPr lang="zh-CN" altLang="en-US" smtClean="0"/>
              <a:t>。</a:t>
            </a:r>
            <a:endParaRPr lang="en-US" altLang="zh-CN"/>
          </a:p>
          <a:p>
            <a:pPr>
              <a:buAutoNum type="circleNumDbPlain" startAt="3"/>
            </a:pPr>
            <a:r>
              <a:rPr lang="zh-CN" altLang="en-US" smtClean="0"/>
              <a:t>下载前及下载后的</a:t>
            </a:r>
            <a:r>
              <a:rPr lang="zh-CN" altLang="en-US" smtClean="0">
                <a:solidFill>
                  <a:srgbClr val="FF0000"/>
                </a:solidFill>
              </a:rPr>
              <a:t>多重文件检查和判断</a:t>
            </a:r>
            <a:r>
              <a:rPr lang="zh-CN" altLang="en-US" smtClean="0"/>
              <a:t>机制，有效保证</a:t>
            </a:r>
            <a:r>
              <a:rPr lang="zh-CN" altLang="en-US"/>
              <a:t>文件</a:t>
            </a:r>
            <a:r>
              <a:rPr lang="zh-CN" altLang="en-US" smtClean="0"/>
              <a:t>下载的</a:t>
            </a:r>
            <a:r>
              <a:rPr lang="zh-CN" altLang="en-US" smtClean="0">
                <a:solidFill>
                  <a:srgbClr val="FF0000"/>
                </a:solidFill>
              </a:rPr>
              <a:t>正确性</a:t>
            </a:r>
            <a:r>
              <a:rPr lang="zh-CN" altLang="en-US" smtClean="0"/>
              <a:t>。</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539750" y="444500"/>
            <a:ext cx="3570288" cy="463550"/>
          </a:xfrm>
          <a:ln algn="ctr"/>
        </p:spPr>
        <p:txBody>
          <a:bodyPr lIns="90000" tIns="46800" rIns="90000" bIns="46800">
            <a:spAutoFit/>
          </a:bodyPr>
          <a:lstStyle/>
          <a:p>
            <a:pPr fontAlgn="auto">
              <a:spcBef>
                <a:spcPts val="0"/>
              </a:spcBef>
              <a:spcAft>
                <a:spcPts val="0"/>
              </a:spcAft>
              <a:defRPr/>
            </a:pPr>
            <a:r>
              <a:rPr lang="zh-CN" altLang="en-US" sz="2400" smtClean="0">
                <a:solidFill>
                  <a:sysClr val="windowText" lastClr="000000"/>
                </a:solidFill>
                <a:latin typeface="微软雅黑" pitchFamily="34" charset="-122"/>
                <a:ea typeface="微软雅黑" pitchFamily="34" charset="-122"/>
                <a:cs typeface="+mn-cs"/>
              </a:rPr>
              <a:t>文件解析流程</a:t>
            </a:r>
            <a:endParaRPr lang="zh-CN" altLang="en-US" sz="2400">
              <a:solidFill>
                <a:sysClr val="windowText" lastClr="000000"/>
              </a:solidFill>
              <a:latin typeface="微软雅黑" pitchFamily="34" charset="-122"/>
              <a:ea typeface="微软雅黑" pitchFamily="34" charset="-122"/>
              <a:cs typeface="+mn-cs"/>
            </a:endParaRPr>
          </a:p>
        </p:txBody>
      </p:sp>
      <p:sp>
        <p:nvSpPr>
          <p:cNvPr id="44034" name="Rectangle 2"/>
          <p:cNvSpPr>
            <a:spLocks noChangeArrowheads="1"/>
          </p:cNvSpPr>
          <p:nvPr/>
        </p:nvSpPr>
        <p:spPr bwMode="auto">
          <a:xfrm>
            <a:off x="0" y="0"/>
            <a:ext cx="9144000" cy="0"/>
          </a:xfrm>
          <a:prstGeom prst="rect">
            <a:avLst/>
          </a:prstGeom>
          <a:noFill/>
          <a:ln w="9525">
            <a:noFill/>
            <a:miter lim="800000"/>
            <a:headEnd/>
            <a:tailEnd/>
          </a:ln>
          <a:effectLst>
            <a:prstShdw prst="shdw17" dist="17961" dir="2700000">
              <a:schemeClr val="accent1">
                <a:gamma/>
                <a:shade val="60000"/>
                <a:invGamma/>
              </a:schemeClr>
            </a:prstShdw>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4033" name="Object 1"/>
          <p:cNvGraphicFramePr>
            <a:graphicFrameLocks/>
          </p:cNvGraphicFramePr>
          <p:nvPr>
            <p:extLst>
              <p:ext uri="{D42A27DB-BD31-4B8C-83A1-F6EECF244321}">
                <p14:modId xmlns:p14="http://schemas.microsoft.com/office/powerpoint/2010/main" val="1179082492"/>
              </p:ext>
            </p:extLst>
          </p:nvPr>
        </p:nvGraphicFramePr>
        <p:xfrm>
          <a:off x="251520" y="908720"/>
          <a:ext cx="8640960" cy="4608512"/>
        </p:xfrm>
        <a:graphic>
          <a:graphicData uri="http://schemas.openxmlformats.org/presentationml/2006/ole">
            <mc:AlternateContent xmlns:mc="http://schemas.openxmlformats.org/markup-compatibility/2006">
              <mc:Choice xmlns:v="urn:schemas-microsoft-com:vml" Requires="v">
                <p:oleObj spid="_x0000_s44253" name="Visio" r:id="rId4" imgW="8465226" imgH="9463177" progId="Visio.Drawing.11">
                  <p:embed/>
                </p:oleObj>
              </mc:Choice>
              <mc:Fallback>
                <p:oleObj name="Visio" r:id="rId4" imgW="8465226" imgH="9463177" progId="Visio.Drawing.11">
                  <p:embed/>
                  <p:pic>
                    <p:nvPicPr>
                      <p:cNvPr id="0" name="Picture 1"/>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908720"/>
                        <a:ext cx="8640960" cy="4608512"/>
                      </a:xfrm>
                      <a:prstGeom prst="rect">
                        <a:avLst/>
                      </a:prstGeom>
                      <a:noFill/>
                      <a:ln w="12700">
                        <a:solidFill>
                          <a:schemeClr val="bg2"/>
                        </a:solidFill>
                        <a:miter lim="800000"/>
                        <a:headEnd/>
                        <a:tailEnd/>
                      </a:ln>
                    </p:spPr>
                  </p:pic>
                </p:oleObj>
              </mc:Fallback>
            </mc:AlternateContent>
          </a:graphicData>
        </a:graphic>
      </p:graphicFrame>
      <p:sp>
        <p:nvSpPr>
          <p:cNvPr id="5" name="TextBox 4"/>
          <p:cNvSpPr txBox="1"/>
          <p:nvPr/>
        </p:nvSpPr>
        <p:spPr bwMode="auto">
          <a:xfrm>
            <a:off x="251520" y="5589240"/>
            <a:ext cx="4392488" cy="1126462"/>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spAutoFit/>
          </a:bodyPr>
          <a:lstStyle>
            <a:defPPr>
              <a:defRPr lang="zh-CN"/>
            </a:defPPr>
            <a:lvl1pPr marL="342900" marR="0" indent="-342900" defTabSz="914400" latinLnBrk="0">
              <a:lnSpc>
                <a:spcPct val="120000"/>
              </a:lnSpc>
              <a:buClrTx/>
              <a:buSzTx/>
              <a:buFont typeface="+mj-ea"/>
              <a:buAutoNum type="circleNumDbPlain"/>
              <a:tabLst/>
              <a:defRPr sz="1400" kern="0">
                <a:solidFill>
                  <a:srgbClr val="0070C0"/>
                </a:solidFill>
                <a:latin typeface="微软雅黑" pitchFamily="34" charset="-122"/>
                <a:ea typeface="微软雅黑" pitchFamily="34" charset="-122"/>
                <a:cs typeface="文鼎CS中等线"/>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buClr>
                <a:srgbClr val="0070C0"/>
              </a:buClr>
            </a:pPr>
            <a:r>
              <a:rPr lang="zh-CN" altLang="en-US" smtClean="0">
                <a:solidFill>
                  <a:srgbClr val="FF0000"/>
                </a:solidFill>
              </a:rPr>
              <a:t>高度抽象</a:t>
            </a:r>
            <a:r>
              <a:rPr lang="zh-CN" altLang="en-US"/>
              <a:t>，将文件解析处理的过程抽象为若干个环节，每个</a:t>
            </a:r>
            <a:r>
              <a:rPr lang="zh-CN" altLang="en-US" smtClean="0"/>
              <a:t>环节既保持</a:t>
            </a:r>
            <a:r>
              <a:rPr lang="zh-CN" altLang="en-US"/>
              <a:t>其</a:t>
            </a:r>
            <a:r>
              <a:rPr lang="zh-CN" altLang="en-US" smtClean="0"/>
              <a:t>独立性又可灵活</a:t>
            </a:r>
            <a:r>
              <a:rPr lang="zh-CN" altLang="en-US"/>
              <a:t>组合。</a:t>
            </a:r>
            <a:endParaRPr lang="en-US" altLang="zh-CN"/>
          </a:p>
          <a:p>
            <a:pPr>
              <a:buClr>
                <a:srgbClr val="0070C0"/>
              </a:buClr>
            </a:pPr>
            <a:r>
              <a:rPr lang="zh-CN" altLang="en-US" smtClean="0">
                <a:solidFill>
                  <a:srgbClr val="FF0000"/>
                </a:solidFill>
              </a:rPr>
              <a:t>多线程</a:t>
            </a:r>
            <a:r>
              <a:rPr lang="zh-CN" altLang="en-US" smtClean="0"/>
              <a:t>模式，可灵活设置</a:t>
            </a:r>
            <a:r>
              <a:rPr lang="zh-CN" altLang="en-US" smtClean="0">
                <a:solidFill>
                  <a:srgbClr val="FF0000"/>
                </a:solidFill>
              </a:rPr>
              <a:t>线程池的大小</a:t>
            </a:r>
            <a:r>
              <a:rPr lang="zh-CN" altLang="en-US" smtClean="0"/>
              <a:t>，充分发挥服务器的处理能力。</a:t>
            </a:r>
            <a:endParaRPr lang="zh-CN" altLang="en-US" dirty="0"/>
          </a:p>
        </p:txBody>
      </p:sp>
      <p:sp>
        <p:nvSpPr>
          <p:cNvPr id="6" name="TextBox 5"/>
          <p:cNvSpPr txBox="1"/>
          <p:nvPr/>
        </p:nvSpPr>
        <p:spPr bwMode="auto">
          <a:xfrm>
            <a:off x="4788024" y="5589240"/>
            <a:ext cx="4104456" cy="1126462"/>
          </a:xfrm>
          <a:prstGeom prst="rect">
            <a:avLst/>
          </a:prstGeom>
          <a:ln>
            <a:headEnd/>
            <a:tailEnd/>
          </a:ln>
        </p:spPr>
        <p:style>
          <a:lnRef idx="3">
            <a:schemeClr val="lt1"/>
          </a:lnRef>
          <a:fillRef idx="1">
            <a:schemeClr val="accent5"/>
          </a:fillRef>
          <a:effectRef idx="1">
            <a:schemeClr val="accent5"/>
          </a:effectRef>
          <a:fontRef idx="minor">
            <a:schemeClr val="lt1"/>
          </a:fontRef>
        </p:style>
        <p:txBody>
          <a:bodyPr vert="horz" wrap="square" lIns="91440" tIns="45720" rIns="91440" bIns="45720" numCol="1" rtlCol="0" anchor="ctr" anchorCtr="0" compatLnSpc="1">
            <a:prstTxWarp prst="textNoShape">
              <a:avLst/>
            </a:prstTxWarp>
            <a:spAutoFit/>
          </a:bodyPr>
          <a:lstStyle>
            <a:defPPr>
              <a:defRPr lang="zh-CN"/>
            </a:defPPr>
            <a:lvl1pPr marL="342900" marR="0" indent="-342900" defTabSz="914400" latinLnBrk="0">
              <a:lnSpc>
                <a:spcPct val="120000"/>
              </a:lnSpc>
              <a:buClrTx/>
              <a:buSzTx/>
              <a:buFont typeface="+mj-ea"/>
              <a:buAutoNum type="circleNumDbPlain"/>
              <a:tabLst/>
              <a:defRPr sz="1400" kern="0">
                <a:solidFill>
                  <a:srgbClr val="0070C0"/>
                </a:solidFill>
                <a:latin typeface="微软雅黑" pitchFamily="34" charset="-122"/>
                <a:ea typeface="微软雅黑" pitchFamily="34" charset="-122"/>
                <a:cs typeface="文鼎CS中等线"/>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pPr>
              <a:buFont typeface="+mj-ea"/>
              <a:buAutoNum type="circleNumDbPlain" startAt="3"/>
            </a:pPr>
            <a:r>
              <a:rPr lang="zh-CN" altLang="en-US"/>
              <a:t>设置了</a:t>
            </a:r>
            <a:r>
              <a:rPr lang="zh-CN" altLang="en-US">
                <a:solidFill>
                  <a:srgbClr val="FF0000"/>
                </a:solidFill>
              </a:rPr>
              <a:t>多个控制点</a:t>
            </a:r>
            <a:r>
              <a:rPr lang="zh-CN" altLang="en-US"/>
              <a:t>，及时发现异常文件、清理临时文件，只有正常的文件才进行解析</a:t>
            </a:r>
            <a:r>
              <a:rPr lang="zh-CN" altLang="en-US" smtClean="0"/>
              <a:t>。</a:t>
            </a:r>
            <a:endParaRPr lang="en-US" altLang="zh-CN"/>
          </a:p>
          <a:p>
            <a:pPr>
              <a:buAutoNum type="circleNumDbPlain" startAt="3"/>
            </a:pPr>
            <a:r>
              <a:rPr lang="zh-CN" altLang="en-US" smtClean="0"/>
              <a:t>丰富的</a:t>
            </a:r>
            <a:r>
              <a:rPr lang="zh-CN" altLang="en-US" smtClean="0">
                <a:solidFill>
                  <a:srgbClr val="FF0000"/>
                </a:solidFill>
              </a:rPr>
              <a:t>扩展接口</a:t>
            </a:r>
            <a:r>
              <a:rPr lang="zh-CN" altLang="en-US" smtClean="0"/>
              <a:t>，可在文件过滤、临时文件清理、基本信息解析、格式转换等各环节扩展。</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MyriadRegular"/>
        <a:ea typeface="文鼎CS中等线"/>
        <a:cs typeface=""/>
      </a:majorFont>
      <a:minorFont>
        <a:latin typeface="MyriadRegular"/>
        <a:ea typeface="文鼎CS中等线"/>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gradFill rotWithShape="1">
          <a:gsLst>
            <a:gs pos="0">
              <a:srgbClr val="E0BB20"/>
            </a:gs>
            <a:gs pos="50000">
              <a:srgbClr val="E0BB20">
                <a:gamma/>
                <a:tint val="21176"/>
                <a:invGamma/>
              </a:srgbClr>
            </a:gs>
            <a:gs pos="100000">
              <a:srgbClr val="E0BB20"/>
            </a:gs>
          </a:gsLst>
          <a:lin ang="5400000" scaled="1"/>
        </a:gradFill>
        <a:ln w="12700" algn="ctr">
          <a:solidFill>
            <a:srgbClr val="FFFFFF"/>
          </a:solidFill>
          <a:round/>
          <a:headEnd/>
          <a:tailEnd/>
        </a:ln>
        <a:effectLst/>
      </a:spPr>
      <a:bodyPr wrap="none" anchor="ctr"/>
      <a:lstStyle>
        <a:defPPr marL="0" marR="0" indent="0"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sysClr val="windowText" lastClr="000000"/>
            </a:solidFill>
            <a:effectLst/>
            <a:uLnTx/>
            <a:uFillTx/>
          </a:defRPr>
        </a:defPPr>
      </a:lstStyle>
    </a:spDef>
    <a:lnDef>
      <a:spPr bwMode="auto">
        <a:xfrm>
          <a:off x="0" y="0"/>
          <a:ext cx="1" cy="1"/>
        </a:xfrm>
        <a:custGeom>
          <a:avLst/>
          <a:gdLst/>
          <a:ahLst/>
          <a:cxnLst/>
          <a:rect l="0" t="0" r="0" b="0"/>
          <a:pathLst/>
        </a:custGeom>
        <a:solidFill>
          <a:srgbClr val="00FF00">
            <a:alpha val="59000"/>
          </a:srgbClr>
        </a:solidFill>
        <a:ln w="9525" cap="flat" cmpd="sng" algn="ctr">
          <a:noFill/>
          <a:prstDash val="solid"/>
          <a:round/>
          <a:headEnd type="none" w="med" len="med"/>
          <a:tailEnd type="none" w="med" len="med"/>
        </a:ln>
        <a:effectLst>
          <a:outerShdw dist="35921" dir="2700000" algn="ctr" rotWithShape="0">
            <a:schemeClr val="bg2"/>
          </a:outerShdw>
        </a:effectLst>
      </a:spPr>
      <a:bodyPr vert="horz" wrap="none" lIns="91440" tIns="45720" rIns="91440" bIns="4572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1" lang="zh-CN" altLang="en-US" sz="1600" b="0" i="0" u="none" strike="noStrike" cap="none" normalizeH="0" baseline="0" smtClean="0">
            <a:ln>
              <a:noFill/>
            </a:ln>
            <a:solidFill>
              <a:schemeClr val="bg2"/>
            </a:solidFill>
            <a:effectLst/>
            <a:latin typeface="Arial" pitchFamily="34" charset="0"/>
            <a:ea typeface="宋体" pitchFamily="2" charset="-122"/>
          </a:defRPr>
        </a:defPPr>
      </a:lstStyle>
    </a:lnDef>
    <a:txDef>
      <a:spPr bwMode="auto">
        <a:noFill/>
        <a:ln w="9525">
          <a:noFill/>
          <a:miter lim="800000"/>
          <a:headEnd/>
          <a:tailEnd/>
        </a:ln>
      </a:spPr>
      <a:bodyPr vert="horz" wrap="squar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1800" b="1" i="0" u="none" strike="noStrike" kern="0" cap="none" spc="0" normalizeH="0" baseline="0" noProof="0" dirty="0" smtClean="0">
            <a:ln>
              <a:noFill/>
            </a:ln>
            <a:solidFill>
              <a:srgbClr val="0070C0"/>
            </a:solidFill>
            <a:effectLst/>
            <a:uLnTx/>
            <a:uFillTx/>
            <a:latin typeface="+mj-lt"/>
            <a:ea typeface="+mj-ea"/>
            <a:cs typeface="文鼎CS中等线"/>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6075</TotalTime>
  <Words>4760</Words>
  <Application>Microsoft Office PowerPoint</Application>
  <PresentationFormat>全屏显示(4:3)</PresentationFormat>
  <Paragraphs>403</Paragraphs>
  <Slides>31</Slides>
  <Notes>31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31</vt:i4>
      </vt:variant>
    </vt:vector>
  </HeadingPairs>
  <TitlesOfParts>
    <vt:vector size="47" baseType="lpstr">
      <vt:lpstr>MyriadRegular</vt:lpstr>
      <vt:lpstr>MyriadSemiBold</vt:lpstr>
      <vt:lpstr>黑体</vt:lpstr>
      <vt:lpstr>华文细黑</vt:lpstr>
      <vt:lpstr>宋体</vt:lpstr>
      <vt:lpstr>微软雅黑</vt:lpstr>
      <vt:lpstr>文鼎CS中等线</vt:lpstr>
      <vt:lpstr>文鼎CS中黑</vt:lpstr>
      <vt:lpstr>Arial</vt:lpstr>
      <vt:lpstr>Calibri</vt:lpstr>
      <vt:lpstr>Times New Roman</vt:lpstr>
      <vt:lpstr>Wingdings</vt:lpstr>
      <vt:lpstr>默认设计模板</vt:lpstr>
      <vt:lpstr>Visio</vt:lpstr>
      <vt:lpstr>文档</vt:lpstr>
      <vt:lpstr>工作表</vt:lpstr>
      <vt:lpstr>PowerPoint 演示文稿</vt:lpstr>
      <vt:lpstr>FPF是什么</vt:lpstr>
      <vt:lpstr>目录</vt:lpstr>
      <vt:lpstr>设计理念</vt:lpstr>
      <vt:lpstr>目录</vt:lpstr>
      <vt:lpstr>体系架构</vt:lpstr>
      <vt:lpstr>功能架构</vt:lpstr>
      <vt:lpstr>FTP文件下载流程</vt:lpstr>
      <vt:lpstr>文件解析流程</vt:lpstr>
      <vt:lpstr>框架目录结构</vt:lpstr>
      <vt:lpstr>框架关键参数</vt:lpstr>
      <vt:lpstr>日志标准化</vt:lpstr>
      <vt:lpstr>目录</vt:lpstr>
      <vt:lpstr>FPF二次开发能力</vt:lpstr>
      <vt:lpstr>FPF处理能力扩展路径</vt:lpstr>
      <vt:lpstr>FPF系统部署</vt:lpstr>
      <vt:lpstr>FPF系统维护</vt:lpstr>
      <vt:lpstr>界面化维护</vt:lpstr>
      <vt:lpstr>界面化维护</vt:lpstr>
      <vt:lpstr>界面化维护</vt:lpstr>
      <vt:lpstr>界面化维护</vt:lpstr>
      <vt:lpstr>应用案例</vt:lpstr>
      <vt:lpstr>目录</vt:lpstr>
      <vt:lpstr>框架特性</vt:lpstr>
      <vt:lpstr>特点&amp;优势</vt:lpstr>
      <vt:lpstr>特点&amp;优势</vt:lpstr>
      <vt:lpstr>附录：XML相关知识</vt:lpstr>
      <vt:lpstr>附录：Linux上看CPU及内存配置</vt:lpstr>
      <vt:lpstr>附录：Linux上看资源占用情况</vt:lpstr>
      <vt:lpstr>附录：善用FPF命令解析日志文件</vt:lpstr>
      <vt:lpstr>谢谢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yugang wu</cp:lastModifiedBy>
  <cp:revision>822</cp:revision>
  <dcterms:created xsi:type="dcterms:W3CDTF">2011-02-11T01:33:13Z</dcterms:created>
  <dcterms:modified xsi:type="dcterms:W3CDTF">2014-07-23T10:21:33Z</dcterms:modified>
</cp:coreProperties>
</file>